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05" r:id="rId2"/>
    <p:sldId id="349" r:id="rId3"/>
    <p:sldId id="411" r:id="rId4"/>
    <p:sldId id="707" r:id="rId5"/>
    <p:sldId id="695" r:id="rId6"/>
    <p:sldId id="708" r:id="rId7"/>
    <p:sldId id="419" r:id="rId8"/>
    <p:sldId id="724" r:id="rId9"/>
    <p:sldId id="725" r:id="rId10"/>
    <p:sldId id="559" r:id="rId11"/>
    <p:sldId id="561" r:id="rId12"/>
    <p:sldId id="727" r:id="rId13"/>
    <p:sldId id="726" r:id="rId14"/>
    <p:sldId id="453" r:id="rId15"/>
    <p:sldId id="393" r:id="rId16"/>
    <p:sldId id="396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7">
          <p15:clr>
            <a:srgbClr val="A4A3A4"/>
          </p15:clr>
        </p15:guide>
        <p15:guide id="2" pos="25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F00"/>
    <a:srgbClr val="3B3838"/>
    <a:srgbClr val="20517C"/>
    <a:srgbClr val="D9D9D9"/>
    <a:srgbClr val="147E9F"/>
    <a:srgbClr val="F0F0F0"/>
    <a:srgbClr val="157E9F"/>
    <a:srgbClr val="34A0D2"/>
    <a:srgbClr val="E7E7E7"/>
    <a:srgbClr val="80AB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56" autoAdjust="0"/>
    <p:restoredTop sz="69215" autoAdjust="0"/>
  </p:normalViewPr>
  <p:slideViewPr>
    <p:cSldViewPr snapToGrid="0">
      <p:cViewPr varScale="1">
        <p:scale>
          <a:sx n="85" d="100"/>
          <a:sy n="85" d="100"/>
        </p:scale>
        <p:origin x="1864" y="176"/>
      </p:cViewPr>
      <p:guideLst>
        <p:guide orient="horz" pos="2297"/>
        <p:guide pos="25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914"/>
    </p:cViewPr>
  </p:sorterViewPr>
  <p:notesViewPr>
    <p:cSldViewPr snapToGrid="0">
      <p:cViewPr varScale="1">
        <p:scale>
          <a:sx n="82" d="100"/>
          <a:sy n="82" d="100"/>
        </p:scale>
        <p:origin x="33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44BAF-35BC-9149-BF5E-B21ED426B714}" type="datetimeFigureOut">
              <a:rPr kumimoji="1" lang="zh-CN" altLang="en-US" smtClean="0"/>
              <a:t>2020/11/26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9D6C3-9DD3-FF45-A4E3-2C9703EA5A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46AAF-12A8-4624-8EDF-DCD94EB31EC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01410-6C15-4D5A-8C58-45F0BF9724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418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170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altLang="zh-CN" sz="1000" kern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7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06FD-58A4-F243-AE89-8FCC8FAC7F7F}" type="datetime1">
              <a:rPr lang="zh-CN" altLang="en-US" smtClean="0"/>
              <a:t>2020/11/26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9778-0BEB-EA44-9C32-B5C0F45BEA8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C112-EF85-E045-9A1C-B9A63B7FCE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9470-A290-AA41-B753-456F266BB3D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A683-FEB4-634A-AB60-1704A6FDD82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F036-A7E5-E949-937E-E9BC2F7D27B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CAAD-2B5A-9145-B9FF-C146CA2D2B7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A2CB-3511-F14A-83A7-A77FE148A6A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排列标题与&#10;文本">
    <p:bg>
      <p:bgPr>
        <a:solidFill>
          <a:srgbClr val="2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7" y="1905002"/>
            <a:ext cx="1554535" cy="21989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133850" y="2122714"/>
            <a:ext cx="348342" cy="18723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cxnSp>
        <p:nvCxnSpPr>
          <p:cNvPr id="5" name="直线连接符 4"/>
          <p:cNvCxnSpPr/>
          <p:nvPr userDrawn="1"/>
        </p:nvCxnSpPr>
        <p:spPr>
          <a:xfrm>
            <a:off x="4133851" y="2275112"/>
            <a:ext cx="2" cy="150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4704555" y="2714802"/>
            <a:ext cx="3068166" cy="67935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段落标题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4236493" y="2752902"/>
            <a:ext cx="585888" cy="606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1.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2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78" y="1562101"/>
            <a:ext cx="2072713" cy="293188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3829050" y="1852385"/>
            <a:ext cx="464456" cy="249645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/>
          <p:cNvCxnSpPr/>
          <p:nvPr userDrawn="1"/>
        </p:nvCxnSpPr>
        <p:spPr>
          <a:xfrm>
            <a:off x="3829050" y="2055581"/>
            <a:ext cx="2" cy="20029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026832" y="2722838"/>
            <a:ext cx="3068166" cy="67935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段落标题</a:t>
            </a:r>
            <a:endParaRPr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4134998" y="2760938"/>
            <a:ext cx="585888" cy="606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/>
              <a:t>1.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6E25-49B8-6649-AAB3-61FD175AE8A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E574-C9F4-A04A-AD80-58C558B74FD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4889-58D9-034B-B1C7-14FB1072AC7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D7F8-2B02-C343-BC0A-E149DDECAAD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CF31-4204-214B-A5E6-E546A84F4B6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FBF1-A3FA-6E49-A57E-1946BBA9945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5110-78B0-5542-9225-C9A1F390E28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048-D54D-7147-B711-21FAC98949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51217-053A-9141-B107-7CAB5FDDB5D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55141" y="3322870"/>
            <a:ext cx="70262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kumimoji="1" lang="en-US" altLang="zh-CN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Neo4j</a:t>
            </a:r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的图数据可视化展示系统</a:t>
            </a:r>
            <a:endParaRPr kumimoji="1" lang="en-US" altLang="zh-CN" sz="33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kumimoji="1" lang="en-US" altLang="zh-CN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以里耶秦简数据为例</a:t>
            </a:r>
            <a:endParaRPr kumimoji="1" lang="en-US" altLang="zh-CN" sz="33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2878257" y="4965126"/>
            <a:ext cx="3416905" cy="323165"/>
            <a:chOff x="2811876" y="5096475"/>
            <a:chExt cx="3416905" cy="323165"/>
          </a:xfrm>
        </p:grpSpPr>
        <p:sp>
          <p:nvSpPr>
            <p:cNvPr id="14" name="矩形 13"/>
            <p:cNvSpPr/>
            <p:nvPr/>
          </p:nvSpPr>
          <p:spPr>
            <a:xfrm>
              <a:off x="2811876" y="5096475"/>
              <a:ext cx="114646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500" dirty="0">
                  <a:solidFill>
                    <a:srgbClr val="20517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学生：陆咏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889953" y="5096475"/>
              <a:ext cx="13388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500" dirty="0">
                  <a:solidFill>
                    <a:srgbClr val="20517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导师：祝园园</a:t>
              </a:r>
            </a:p>
          </p:txBody>
        </p:sp>
      </p:grpSp>
      <p:grpSp>
        <p:nvGrpSpPr>
          <p:cNvPr id="201" name="组合 1"/>
          <p:cNvGrpSpPr/>
          <p:nvPr/>
        </p:nvGrpSpPr>
        <p:grpSpPr bwMode="auto">
          <a:xfrm>
            <a:off x="7633358" y="-546598"/>
            <a:ext cx="1831091" cy="2417843"/>
            <a:chOff x="0" y="-1"/>
            <a:chExt cx="2175714" cy="2871210"/>
          </a:xfrm>
          <a:solidFill>
            <a:srgbClr val="157E9F"/>
          </a:solidFill>
        </p:grpSpPr>
        <p:sp>
          <p:nvSpPr>
            <p:cNvPr id="202" name="矩形 13"/>
            <p:cNvSpPr>
              <a:spLocks noChangeArrowheads="1"/>
            </p:cNvSpPr>
            <p:nvPr/>
          </p:nvSpPr>
          <p:spPr bwMode="auto">
            <a:xfrm rot="2727610">
              <a:off x="-391510" y="1232685"/>
              <a:ext cx="2871210" cy="405837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3" name="TextBox 14"/>
            <p:cNvSpPr>
              <a:spLocks noChangeArrowheads="1"/>
            </p:cNvSpPr>
            <p:nvPr/>
          </p:nvSpPr>
          <p:spPr bwMode="auto">
            <a:xfrm rot="2748894">
              <a:off x="435967" y="1209341"/>
              <a:ext cx="1074001" cy="356559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2020·11</a:t>
              </a:r>
              <a:endParaRPr lang="zh-CN" altLang="en-US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04" name="直接连接符 15"/>
            <p:cNvSpPr>
              <a:spLocks noChangeShapeType="1"/>
            </p:cNvSpPr>
            <p:nvPr/>
          </p:nvSpPr>
          <p:spPr bwMode="auto">
            <a:xfrm>
              <a:off x="0" y="609418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05" name="直接连接符 16"/>
            <p:cNvSpPr>
              <a:spLocks noChangeShapeType="1"/>
            </p:cNvSpPr>
            <p:nvPr/>
          </p:nvSpPr>
          <p:spPr bwMode="auto">
            <a:xfrm>
              <a:off x="159490" y="328427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60" y="354983"/>
            <a:ext cx="2137137" cy="3023015"/>
          </a:xfrm>
          <a:prstGeom prst="rect">
            <a:avLst/>
          </a:prstGeom>
        </p:spPr>
      </p:pic>
      <p:cxnSp>
        <p:nvCxnSpPr>
          <p:cNvPr id="16" name="直接连接符 11"/>
          <p:cNvCxnSpPr/>
          <p:nvPr/>
        </p:nvCxnSpPr>
        <p:spPr>
          <a:xfrm>
            <a:off x="1204147" y="3181084"/>
            <a:ext cx="6695014" cy="29329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2"/>
          <p:cNvCxnSpPr/>
          <p:nvPr/>
        </p:nvCxnSpPr>
        <p:spPr>
          <a:xfrm flipV="1">
            <a:off x="1220772" y="4459059"/>
            <a:ext cx="6695014" cy="1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D208D10-3C50-C74A-A1C6-39C2AAA9F60D}"/>
              </a:ext>
            </a:extLst>
          </p:cNvPr>
          <p:cNvSpPr/>
          <p:nvPr/>
        </p:nvSpPr>
        <p:spPr>
          <a:xfrm>
            <a:off x="3033242" y="5759515"/>
            <a:ext cx="30700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武汉大学研究生学位论文开题答辩</a:t>
            </a:r>
            <a:endParaRPr kumimoji="1" lang="en-US" altLang="zh-CN" sz="15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kumimoji="1" lang="en-US" altLang="zh-CN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2020.11.26</a:t>
            </a:r>
            <a:endParaRPr kumimoji="1" lang="zh-CN" altLang="en-US" sz="15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704554" y="2714802"/>
            <a:ext cx="3539333" cy="67935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6781DC-E4CE-3F4F-9E8C-70CC464C3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293851"/>
            <a:ext cx="9000000" cy="50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9A4058-5563-AE48-86FA-83CD139B2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293851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41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0BFF14-9417-B04A-B699-2F0069691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293851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3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进度安排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P4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进度安排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弧形 6"/>
          <p:cNvSpPr/>
          <p:nvPr/>
        </p:nvSpPr>
        <p:spPr>
          <a:xfrm>
            <a:off x="6703123" y="2538458"/>
            <a:ext cx="1815950" cy="1670400"/>
          </a:xfrm>
          <a:prstGeom prst="arc">
            <a:avLst>
              <a:gd name="adj1" fmla="val 16200000"/>
              <a:gd name="adj2" fmla="val 5385136"/>
            </a:avLst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</a:endParaRPr>
          </a:p>
        </p:txBody>
      </p:sp>
      <p:sp>
        <p:nvSpPr>
          <p:cNvPr id="8" name="弧形 7"/>
          <p:cNvSpPr/>
          <p:nvPr/>
        </p:nvSpPr>
        <p:spPr>
          <a:xfrm flipH="1">
            <a:off x="1039303" y="2531167"/>
            <a:ext cx="1815950" cy="1670400"/>
          </a:xfrm>
          <a:prstGeom prst="arc">
            <a:avLst>
              <a:gd name="adj1" fmla="val 16200000"/>
              <a:gd name="adj2" fmla="val 27085"/>
            </a:avLst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947278" y="2531167"/>
            <a:ext cx="5647533" cy="0"/>
          </a:xfrm>
          <a:prstGeom prst="line">
            <a:avLst/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135586" y="4201567"/>
            <a:ext cx="5459225" cy="7291"/>
          </a:xfrm>
          <a:prstGeom prst="line">
            <a:avLst/>
          </a:prstGeom>
          <a:ln w="53975" cap="rnd">
            <a:solidFill>
              <a:schemeClr val="tx1">
                <a:lumMod val="65000"/>
                <a:lumOff val="3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2708358" y="3976247"/>
            <a:ext cx="421310" cy="437868"/>
            <a:chOff x="10141861" y="-748249"/>
            <a:chExt cx="675250" cy="675250"/>
          </a:xfrm>
        </p:grpSpPr>
        <p:sp>
          <p:nvSpPr>
            <p:cNvPr id="12" name="椭圆 11"/>
            <p:cNvSpPr/>
            <p:nvPr/>
          </p:nvSpPr>
          <p:spPr>
            <a:xfrm>
              <a:off x="10141861" y="-748249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3" name="Freeform 282"/>
            <p:cNvSpPr>
              <a:spLocks noEditPoints="1"/>
            </p:cNvSpPr>
            <p:nvPr/>
          </p:nvSpPr>
          <p:spPr bwMode="auto">
            <a:xfrm>
              <a:off x="10310417" y="-590805"/>
              <a:ext cx="338138" cy="360363"/>
            </a:xfrm>
            <a:custGeom>
              <a:avLst/>
              <a:gdLst>
                <a:gd name="T0" fmla="*/ 6 w 96"/>
                <a:gd name="T1" fmla="*/ 27 h 102"/>
                <a:gd name="T2" fmla="*/ 26 w 96"/>
                <a:gd name="T3" fmla="*/ 27 h 102"/>
                <a:gd name="T4" fmla="*/ 82 w 96"/>
                <a:gd name="T5" fmla="*/ 10 h 102"/>
                <a:gd name="T6" fmla="*/ 91 w 96"/>
                <a:gd name="T7" fmla="*/ 0 h 102"/>
                <a:gd name="T8" fmla="*/ 82 w 96"/>
                <a:gd name="T9" fmla="*/ 10 h 102"/>
                <a:gd name="T10" fmla="*/ 84 w 96"/>
                <a:gd name="T11" fmla="*/ 21 h 102"/>
                <a:gd name="T12" fmla="*/ 96 w 96"/>
                <a:gd name="T13" fmla="*/ 24 h 102"/>
                <a:gd name="T14" fmla="*/ 80 w 96"/>
                <a:gd name="T15" fmla="*/ 39 h 102"/>
                <a:gd name="T16" fmla="*/ 93 w 96"/>
                <a:gd name="T17" fmla="*/ 39 h 102"/>
                <a:gd name="T18" fmla="*/ 80 w 96"/>
                <a:gd name="T19" fmla="*/ 39 h 102"/>
                <a:gd name="T20" fmla="*/ 39 w 96"/>
                <a:gd name="T21" fmla="*/ 43 h 102"/>
                <a:gd name="T22" fmla="*/ 45 w 96"/>
                <a:gd name="T23" fmla="*/ 40 h 102"/>
                <a:gd name="T24" fmla="*/ 64 w 96"/>
                <a:gd name="T25" fmla="*/ 0 h 102"/>
                <a:gd name="T26" fmla="*/ 81 w 96"/>
                <a:gd name="T27" fmla="*/ 22 h 102"/>
                <a:gd name="T28" fmla="*/ 66 w 96"/>
                <a:gd name="T29" fmla="*/ 45 h 102"/>
                <a:gd name="T30" fmla="*/ 66 w 96"/>
                <a:gd name="T31" fmla="*/ 45 h 102"/>
                <a:gd name="T32" fmla="*/ 56 w 96"/>
                <a:gd name="T33" fmla="*/ 43 h 102"/>
                <a:gd name="T34" fmla="*/ 50 w 96"/>
                <a:gd name="T35" fmla="*/ 48 h 102"/>
                <a:gd name="T36" fmla="*/ 42 w 96"/>
                <a:gd name="T37" fmla="*/ 48 h 102"/>
                <a:gd name="T38" fmla="*/ 26 w 96"/>
                <a:gd name="T39" fmla="*/ 52 h 102"/>
                <a:gd name="T40" fmla="*/ 28 w 96"/>
                <a:gd name="T41" fmla="*/ 102 h 102"/>
                <a:gd name="T42" fmla="*/ 18 w 96"/>
                <a:gd name="T43" fmla="*/ 74 h 102"/>
                <a:gd name="T44" fmla="*/ 13 w 96"/>
                <a:gd name="T45" fmla="*/ 102 h 102"/>
                <a:gd name="T46" fmla="*/ 6 w 96"/>
                <a:gd name="T47" fmla="*/ 68 h 102"/>
                <a:gd name="T48" fmla="*/ 4 w 96"/>
                <a:gd name="T49" fmla="*/ 39 h 102"/>
                <a:gd name="T50" fmla="*/ 14 w 96"/>
                <a:gd name="T51" fmla="*/ 40 h 102"/>
                <a:gd name="T52" fmla="*/ 12 w 96"/>
                <a:gd name="T53" fmla="*/ 58 h 102"/>
                <a:gd name="T54" fmla="*/ 16 w 96"/>
                <a:gd name="T55" fmla="*/ 61 h 102"/>
                <a:gd name="T56" fmla="*/ 16 w 96"/>
                <a:gd name="T57" fmla="*/ 61 h 102"/>
                <a:gd name="T58" fmla="*/ 20 w 96"/>
                <a:gd name="T59" fmla="*/ 58 h 102"/>
                <a:gd name="T60" fmla="*/ 18 w 96"/>
                <a:gd name="T61" fmla="*/ 40 h 102"/>
                <a:gd name="T62" fmla="*/ 24 w 96"/>
                <a:gd name="T63" fmla="*/ 39 h 102"/>
                <a:gd name="T64" fmla="*/ 35 w 96"/>
                <a:gd name="T65" fmla="*/ 45 h 102"/>
                <a:gd name="T66" fmla="*/ 35 w 96"/>
                <a:gd name="T67" fmla="*/ 38 h 102"/>
                <a:gd name="T68" fmla="*/ 28 w 96"/>
                <a:gd name="T69" fmla="*/ 29 h 102"/>
                <a:gd name="T70" fmla="*/ 52 w 96"/>
                <a:gd name="T71" fmla="*/ 6 h 102"/>
                <a:gd name="T72" fmla="*/ 72 w 96"/>
                <a:gd name="T73" fmla="*/ 11 h 102"/>
                <a:gd name="T74" fmla="*/ 56 w 96"/>
                <a:gd name="T75" fmla="*/ 11 h 102"/>
                <a:gd name="T76" fmla="*/ 71 w 96"/>
                <a:gd name="T77" fmla="*/ 16 h 102"/>
                <a:gd name="T78" fmla="*/ 58 w 96"/>
                <a:gd name="T79" fmla="*/ 36 h 102"/>
                <a:gd name="T80" fmla="*/ 72 w 96"/>
                <a:gd name="T81" fmla="*/ 34 h 102"/>
                <a:gd name="T82" fmla="*/ 72 w 96"/>
                <a:gd name="T83" fmla="*/ 11 h 102"/>
                <a:gd name="T84" fmla="*/ 55 w 96"/>
                <a:gd name="T85" fmla="*/ 21 h 102"/>
                <a:gd name="T86" fmla="*/ 66 w 96"/>
                <a:gd name="T87" fmla="*/ 1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102">
                  <a:moveTo>
                    <a:pt x="16" y="17"/>
                  </a:moveTo>
                  <a:cubicBezTo>
                    <a:pt x="11" y="17"/>
                    <a:pt x="6" y="21"/>
                    <a:pt x="6" y="27"/>
                  </a:cubicBezTo>
                  <a:cubicBezTo>
                    <a:pt x="6" y="32"/>
                    <a:pt x="11" y="36"/>
                    <a:pt x="16" y="36"/>
                  </a:cubicBezTo>
                  <a:cubicBezTo>
                    <a:pt x="21" y="36"/>
                    <a:pt x="26" y="32"/>
                    <a:pt x="26" y="27"/>
                  </a:cubicBezTo>
                  <a:cubicBezTo>
                    <a:pt x="26" y="21"/>
                    <a:pt x="21" y="17"/>
                    <a:pt x="16" y="17"/>
                  </a:cubicBezTo>
                  <a:close/>
                  <a:moveTo>
                    <a:pt x="82" y="10"/>
                  </a:moveTo>
                  <a:cubicBezTo>
                    <a:pt x="82" y="7"/>
                    <a:pt x="82" y="7"/>
                    <a:pt x="82" y="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4" y="24"/>
                  </a:moveTo>
                  <a:cubicBezTo>
                    <a:pt x="84" y="21"/>
                    <a:pt x="84" y="21"/>
                    <a:pt x="84" y="21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84" y="24"/>
                    <a:pt x="84" y="24"/>
                    <a:pt x="84" y="24"/>
                  </a:cubicBezTo>
                  <a:close/>
                  <a:moveTo>
                    <a:pt x="80" y="39"/>
                  </a:moveTo>
                  <a:cubicBezTo>
                    <a:pt x="81" y="37"/>
                    <a:pt x="81" y="37"/>
                    <a:pt x="81" y="37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0" y="39"/>
                    <a:pt x="80" y="39"/>
                    <a:pt x="80" y="39"/>
                  </a:cubicBezTo>
                  <a:close/>
                  <a:moveTo>
                    <a:pt x="39" y="39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39" y="39"/>
                    <a:pt x="39" y="39"/>
                    <a:pt x="39" y="39"/>
                  </a:cubicBezTo>
                  <a:close/>
                  <a:moveTo>
                    <a:pt x="64" y="0"/>
                  </a:moveTo>
                  <a:cubicBezTo>
                    <a:pt x="69" y="0"/>
                    <a:pt x="73" y="3"/>
                    <a:pt x="77" y="7"/>
                  </a:cubicBezTo>
                  <a:cubicBezTo>
                    <a:pt x="80" y="11"/>
                    <a:pt x="81" y="16"/>
                    <a:pt x="81" y="22"/>
                  </a:cubicBezTo>
                  <a:cubicBezTo>
                    <a:pt x="81" y="28"/>
                    <a:pt x="80" y="34"/>
                    <a:pt x="77" y="38"/>
                  </a:cubicBezTo>
                  <a:cubicBezTo>
                    <a:pt x="74" y="42"/>
                    <a:pt x="70" y="44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5" y="45"/>
                    <a:pt x="65" y="45"/>
                    <a:pt x="64" y="45"/>
                  </a:cubicBezTo>
                  <a:cubicBezTo>
                    <a:pt x="61" y="45"/>
                    <a:pt x="59" y="44"/>
                    <a:pt x="56" y="43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102"/>
                    <a:pt x="13" y="102"/>
                    <a:pt x="13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35"/>
                    <a:pt x="24" y="32"/>
                    <a:pt x="28" y="29"/>
                  </a:cubicBezTo>
                  <a:cubicBezTo>
                    <a:pt x="37" y="20"/>
                    <a:pt x="43" y="15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5" y="2"/>
                    <a:pt x="59" y="0"/>
                    <a:pt x="64" y="0"/>
                  </a:cubicBezTo>
                  <a:close/>
                  <a:moveTo>
                    <a:pt x="72" y="11"/>
                  </a:moveTo>
                  <a:cubicBezTo>
                    <a:pt x="70" y="8"/>
                    <a:pt x="67" y="6"/>
                    <a:pt x="64" y="6"/>
                  </a:cubicBezTo>
                  <a:cubicBezTo>
                    <a:pt x="61" y="6"/>
                    <a:pt x="58" y="8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9"/>
                    <a:pt x="73" y="24"/>
                    <a:pt x="71" y="29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0" y="38"/>
                    <a:pt x="62" y="39"/>
                    <a:pt x="64" y="39"/>
                  </a:cubicBezTo>
                  <a:cubicBezTo>
                    <a:pt x="67" y="39"/>
                    <a:pt x="70" y="37"/>
                    <a:pt x="72" y="34"/>
                  </a:cubicBezTo>
                  <a:cubicBezTo>
                    <a:pt x="74" y="31"/>
                    <a:pt x="75" y="27"/>
                    <a:pt x="75" y="22"/>
                  </a:cubicBezTo>
                  <a:cubicBezTo>
                    <a:pt x="75" y="18"/>
                    <a:pt x="74" y="14"/>
                    <a:pt x="72" y="11"/>
                  </a:cubicBezTo>
                  <a:close/>
                  <a:moveTo>
                    <a:pt x="56" y="16"/>
                  </a:moveTo>
                  <a:cubicBezTo>
                    <a:pt x="55" y="18"/>
                    <a:pt x="55" y="19"/>
                    <a:pt x="55" y="21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2" y="18"/>
                    <a:pt x="59" y="17"/>
                    <a:pt x="5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83919" y="3996116"/>
            <a:ext cx="421310" cy="437868"/>
            <a:chOff x="10871894" y="-778658"/>
            <a:chExt cx="675250" cy="675250"/>
          </a:xfrm>
        </p:grpSpPr>
        <p:sp>
          <p:nvSpPr>
            <p:cNvPr id="15" name="椭圆 14"/>
            <p:cNvSpPr/>
            <p:nvPr/>
          </p:nvSpPr>
          <p:spPr>
            <a:xfrm>
              <a:off x="10871894" y="-778658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6" name="Freeform 285"/>
            <p:cNvSpPr>
              <a:spLocks noEditPoints="1"/>
            </p:cNvSpPr>
            <p:nvPr/>
          </p:nvSpPr>
          <p:spPr bwMode="auto">
            <a:xfrm>
              <a:off x="11030132" y="-636295"/>
              <a:ext cx="358775" cy="390525"/>
            </a:xfrm>
            <a:custGeom>
              <a:avLst/>
              <a:gdLst>
                <a:gd name="T0" fmla="*/ 52 w 102"/>
                <a:gd name="T1" fmla="*/ 0 h 111"/>
                <a:gd name="T2" fmla="*/ 41 w 102"/>
                <a:gd name="T3" fmla="*/ 11 h 111"/>
                <a:gd name="T4" fmla="*/ 52 w 102"/>
                <a:gd name="T5" fmla="*/ 22 h 111"/>
                <a:gd name="T6" fmla="*/ 63 w 102"/>
                <a:gd name="T7" fmla="*/ 11 h 111"/>
                <a:gd name="T8" fmla="*/ 52 w 102"/>
                <a:gd name="T9" fmla="*/ 0 h 111"/>
                <a:gd name="T10" fmla="*/ 6 w 102"/>
                <a:gd name="T11" fmla="*/ 81 h 111"/>
                <a:gd name="T12" fmla="*/ 14 w 102"/>
                <a:gd name="T13" fmla="*/ 77 h 111"/>
                <a:gd name="T14" fmla="*/ 36 w 102"/>
                <a:gd name="T15" fmla="*/ 88 h 111"/>
                <a:gd name="T16" fmla="*/ 31 w 102"/>
                <a:gd name="T17" fmla="*/ 92 h 111"/>
                <a:gd name="T18" fmla="*/ 31 w 102"/>
                <a:gd name="T19" fmla="*/ 93 h 111"/>
                <a:gd name="T20" fmla="*/ 13 w 102"/>
                <a:gd name="T21" fmla="*/ 101 h 111"/>
                <a:gd name="T22" fmla="*/ 6 w 102"/>
                <a:gd name="T23" fmla="*/ 98 h 111"/>
                <a:gd name="T24" fmla="*/ 0 w 102"/>
                <a:gd name="T25" fmla="*/ 111 h 111"/>
                <a:gd name="T26" fmla="*/ 33 w 102"/>
                <a:gd name="T27" fmla="*/ 111 h 111"/>
                <a:gd name="T28" fmla="*/ 24 w 102"/>
                <a:gd name="T29" fmla="*/ 106 h 111"/>
                <a:gd name="T30" fmla="*/ 41 w 102"/>
                <a:gd name="T31" fmla="*/ 98 h 111"/>
                <a:gd name="T32" fmla="*/ 52 w 102"/>
                <a:gd name="T33" fmla="*/ 99 h 111"/>
                <a:gd name="T34" fmla="*/ 60 w 102"/>
                <a:gd name="T35" fmla="*/ 98 h 111"/>
                <a:gd name="T36" fmla="*/ 77 w 102"/>
                <a:gd name="T37" fmla="*/ 106 h 111"/>
                <a:gd name="T38" fmla="*/ 67 w 102"/>
                <a:gd name="T39" fmla="*/ 111 h 111"/>
                <a:gd name="T40" fmla="*/ 101 w 102"/>
                <a:gd name="T41" fmla="*/ 111 h 111"/>
                <a:gd name="T42" fmla="*/ 94 w 102"/>
                <a:gd name="T43" fmla="*/ 98 h 111"/>
                <a:gd name="T44" fmla="*/ 87 w 102"/>
                <a:gd name="T45" fmla="*/ 101 h 111"/>
                <a:gd name="T46" fmla="*/ 71 w 102"/>
                <a:gd name="T47" fmla="*/ 94 h 111"/>
                <a:gd name="T48" fmla="*/ 72 w 102"/>
                <a:gd name="T49" fmla="*/ 92 h 111"/>
                <a:gd name="T50" fmla="*/ 66 w 102"/>
                <a:gd name="T51" fmla="*/ 87 h 111"/>
                <a:gd name="T52" fmla="*/ 88 w 102"/>
                <a:gd name="T53" fmla="*/ 77 h 111"/>
                <a:gd name="T54" fmla="*/ 96 w 102"/>
                <a:gd name="T55" fmla="*/ 81 h 111"/>
                <a:gd name="T56" fmla="*/ 102 w 102"/>
                <a:gd name="T57" fmla="*/ 67 h 111"/>
                <a:gd name="T58" fmla="*/ 68 w 102"/>
                <a:gd name="T59" fmla="*/ 67 h 111"/>
                <a:gd name="T60" fmla="*/ 78 w 102"/>
                <a:gd name="T61" fmla="*/ 72 h 111"/>
                <a:gd name="T62" fmla="*/ 65 w 102"/>
                <a:gd name="T63" fmla="*/ 79 h 111"/>
                <a:gd name="T64" fmla="*/ 64 w 102"/>
                <a:gd name="T65" fmla="*/ 58 h 111"/>
                <a:gd name="T66" fmla="*/ 71 w 102"/>
                <a:gd name="T67" fmla="*/ 53 h 111"/>
                <a:gd name="T68" fmla="*/ 65 w 102"/>
                <a:gd name="T69" fmla="*/ 24 h 111"/>
                <a:gd name="T70" fmla="*/ 53 w 102"/>
                <a:gd name="T71" fmla="*/ 24 h 111"/>
                <a:gd name="T72" fmla="*/ 54 w 102"/>
                <a:gd name="T73" fmla="*/ 26 h 111"/>
                <a:gd name="T74" fmla="*/ 53 w 102"/>
                <a:gd name="T75" fmla="*/ 28 h 111"/>
                <a:gd name="T76" fmla="*/ 56 w 102"/>
                <a:gd name="T77" fmla="*/ 46 h 111"/>
                <a:gd name="T78" fmla="*/ 52 w 102"/>
                <a:gd name="T79" fmla="*/ 50 h 111"/>
                <a:gd name="T80" fmla="*/ 52 w 102"/>
                <a:gd name="T81" fmla="*/ 50 h 111"/>
                <a:gd name="T82" fmla="*/ 52 w 102"/>
                <a:gd name="T83" fmla="*/ 50 h 111"/>
                <a:gd name="T84" fmla="*/ 52 w 102"/>
                <a:gd name="T85" fmla="*/ 50 h 111"/>
                <a:gd name="T86" fmla="*/ 52 w 102"/>
                <a:gd name="T87" fmla="*/ 50 h 111"/>
                <a:gd name="T88" fmla="*/ 48 w 102"/>
                <a:gd name="T89" fmla="*/ 46 h 111"/>
                <a:gd name="T90" fmla="*/ 50 w 102"/>
                <a:gd name="T91" fmla="*/ 28 h 111"/>
                <a:gd name="T92" fmla="*/ 49 w 102"/>
                <a:gd name="T93" fmla="*/ 26 h 111"/>
                <a:gd name="T94" fmla="*/ 50 w 102"/>
                <a:gd name="T95" fmla="*/ 24 h 111"/>
                <a:gd name="T96" fmla="*/ 38 w 102"/>
                <a:gd name="T97" fmla="*/ 24 h 111"/>
                <a:gd name="T98" fmla="*/ 33 w 102"/>
                <a:gd name="T99" fmla="*/ 53 h 111"/>
                <a:gd name="T100" fmla="*/ 40 w 102"/>
                <a:gd name="T101" fmla="*/ 58 h 111"/>
                <a:gd name="T102" fmla="*/ 39 w 102"/>
                <a:gd name="T103" fmla="*/ 79 h 111"/>
                <a:gd name="T104" fmla="*/ 24 w 102"/>
                <a:gd name="T105" fmla="*/ 72 h 111"/>
                <a:gd name="T106" fmla="*/ 34 w 102"/>
                <a:gd name="T107" fmla="*/ 67 h 111"/>
                <a:gd name="T108" fmla="*/ 0 w 102"/>
                <a:gd name="T109" fmla="*/ 67 h 111"/>
                <a:gd name="T110" fmla="*/ 6 w 102"/>
                <a:gd name="T111" fmla="*/ 81 h 111"/>
                <a:gd name="T112" fmla="*/ 52 w 102"/>
                <a:gd name="T113" fmla="*/ 85 h 111"/>
                <a:gd name="T114" fmla="*/ 48 w 102"/>
                <a:gd name="T115" fmla="*/ 85 h 111"/>
                <a:gd name="T116" fmla="*/ 50 w 102"/>
                <a:gd name="T117" fmla="*/ 64 h 111"/>
                <a:gd name="T118" fmla="*/ 54 w 102"/>
                <a:gd name="T119" fmla="*/ 64 h 111"/>
                <a:gd name="T120" fmla="*/ 55 w 102"/>
                <a:gd name="T121" fmla="*/ 85 h 111"/>
                <a:gd name="T122" fmla="*/ 52 w 102"/>
                <a:gd name="T123" fmla="*/ 8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2" h="111">
                  <a:moveTo>
                    <a:pt x="52" y="0"/>
                  </a:moveTo>
                  <a:cubicBezTo>
                    <a:pt x="46" y="0"/>
                    <a:pt x="41" y="5"/>
                    <a:pt x="41" y="11"/>
                  </a:cubicBezTo>
                  <a:cubicBezTo>
                    <a:pt x="41" y="17"/>
                    <a:pt x="46" y="22"/>
                    <a:pt x="52" y="22"/>
                  </a:cubicBezTo>
                  <a:cubicBezTo>
                    <a:pt x="58" y="22"/>
                    <a:pt x="63" y="17"/>
                    <a:pt x="63" y="11"/>
                  </a:cubicBezTo>
                  <a:cubicBezTo>
                    <a:pt x="63" y="5"/>
                    <a:pt x="58" y="0"/>
                    <a:pt x="52" y="0"/>
                  </a:cubicBezTo>
                  <a:close/>
                  <a:moveTo>
                    <a:pt x="6" y="81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3" y="89"/>
                    <a:pt x="31" y="90"/>
                    <a:pt x="31" y="92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33" y="111"/>
                    <a:pt x="33" y="111"/>
                    <a:pt x="33" y="111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4" y="99"/>
                    <a:pt x="48" y="99"/>
                    <a:pt x="52" y="99"/>
                  </a:cubicBezTo>
                  <a:cubicBezTo>
                    <a:pt x="55" y="99"/>
                    <a:pt x="58" y="99"/>
                    <a:pt x="60" y="98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2" y="94"/>
                    <a:pt x="72" y="93"/>
                    <a:pt x="72" y="92"/>
                  </a:cubicBezTo>
                  <a:cubicBezTo>
                    <a:pt x="72" y="90"/>
                    <a:pt x="70" y="89"/>
                    <a:pt x="66" y="8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6" y="81"/>
                    <a:pt x="6" y="81"/>
                    <a:pt x="6" y="81"/>
                  </a:cubicBezTo>
                  <a:close/>
                  <a:moveTo>
                    <a:pt x="52" y="85"/>
                  </a:moveTo>
                  <a:cubicBezTo>
                    <a:pt x="50" y="85"/>
                    <a:pt x="49" y="85"/>
                    <a:pt x="48" y="8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54" y="85"/>
                    <a:pt x="53" y="85"/>
                    <a:pt x="52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59480" y="3992562"/>
            <a:ext cx="421310" cy="437868"/>
            <a:chOff x="9016062" y="-1354375"/>
            <a:chExt cx="1048591" cy="1048591"/>
          </a:xfrm>
        </p:grpSpPr>
        <p:sp>
          <p:nvSpPr>
            <p:cNvPr id="18" name="椭圆 17"/>
            <p:cNvSpPr/>
            <p:nvPr/>
          </p:nvSpPr>
          <p:spPr>
            <a:xfrm>
              <a:off x="9016062" y="-1354375"/>
              <a:ext cx="1048591" cy="1048591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9" name="Freeform 253"/>
            <p:cNvSpPr>
              <a:spLocks noEditPoints="1"/>
            </p:cNvSpPr>
            <p:nvPr/>
          </p:nvSpPr>
          <p:spPr bwMode="auto">
            <a:xfrm>
              <a:off x="9178698" y="-1125158"/>
              <a:ext cx="723319" cy="590157"/>
            </a:xfrm>
            <a:custGeom>
              <a:avLst/>
              <a:gdLst>
                <a:gd name="T0" fmla="*/ 86 w 108"/>
                <a:gd name="T1" fmla="*/ 88 h 88"/>
                <a:gd name="T2" fmla="*/ 83 w 108"/>
                <a:gd name="T3" fmla="*/ 44 h 88"/>
                <a:gd name="T4" fmla="*/ 79 w 108"/>
                <a:gd name="T5" fmla="*/ 70 h 88"/>
                <a:gd name="T6" fmla="*/ 108 w 108"/>
                <a:gd name="T7" fmla="*/ 0 h 88"/>
                <a:gd name="T8" fmla="*/ 91 w 108"/>
                <a:gd name="T9" fmla="*/ 33 h 88"/>
                <a:gd name="T10" fmla="*/ 80 w 108"/>
                <a:gd name="T11" fmla="*/ 24 h 88"/>
                <a:gd name="T12" fmla="*/ 67 w 108"/>
                <a:gd name="T13" fmla="*/ 67 h 88"/>
                <a:gd name="T14" fmla="*/ 36 w 108"/>
                <a:gd name="T15" fmla="*/ 72 h 88"/>
                <a:gd name="T16" fmla="*/ 19 w 108"/>
                <a:gd name="T17" fmla="*/ 62 h 88"/>
                <a:gd name="T18" fmla="*/ 0 w 108"/>
                <a:gd name="T19" fmla="*/ 55 h 88"/>
                <a:gd name="T20" fmla="*/ 24 w 108"/>
                <a:gd name="T21" fmla="*/ 48 h 88"/>
                <a:gd name="T22" fmla="*/ 30 w 108"/>
                <a:gd name="T23" fmla="*/ 57 h 88"/>
                <a:gd name="T24" fmla="*/ 43 w 108"/>
                <a:gd name="T25" fmla="*/ 29 h 88"/>
                <a:gd name="T26" fmla="*/ 65 w 108"/>
                <a:gd name="T27" fmla="*/ 50 h 88"/>
                <a:gd name="T28" fmla="*/ 68 w 108"/>
                <a:gd name="T29" fmla="*/ 18 h 88"/>
                <a:gd name="T30" fmla="*/ 77 w 108"/>
                <a:gd name="T31" fmla="*/ 11 h 88"/>
                <a:gd name="T32" fmla="*/ 90 w 108"/>
                <a:gd name="T33" fmla="*/ 0 h 88"/>
                <a:gd name="T34" fmla="*/ 22 w 108"/>
                <a:gd name="T35" fmla="*/ 88 h 88"/>
                <a:gd name="T36" fmla="*/ 28 w 108"/>
                <a:gd name="T37" fmla="*/ 80 h 88"/>
                <a:gd name="T38" fmla="*/ 22 w 108"/>
                <a:gd name="T39" fmla="*/ 78 h 88"/>
                <a:gd name="T40" fmla="*/ 10 w 108"/>
                <a:gd name="T41" fmla="*/ 88 h 88"/>
                <a:gd name="T42" fmla="*/ 17 w 108"/>
                <a:gd name="T43" fmla="*/ 71 h 88"/>
                <a:gd name="T44" fmla="*/ 10 w 108"/>
                <a:gd name="T45" fmla="*/ 72 h 88"/>
                <a:gd name="T46" fmla="*/ 33 w 108"/>
                <a:gd name="T47" fmla="*/ 88 h 88"/>
                <a:gd name="T48" fmla="*/ 40 w 108"/>
                <a:gd name="T49" fmla="*/ 78 h 88"/>
                <a:gd name="T50" fmla="*/ 33 w 108"/>
                <a:gd name="T51" fmla="*/ 80 h 88"/>
                <a:gd name="T52" fmla="*/ 45 w 108"/>
                <a:gd name="T53" fmla="*/ 88 h 88"/>
                <a:gd name="T54" fmla="*/ 51 w 108"/>
                <a:gd name="T55" fmla="*/ 62 h 88"/>
                <a:gd name="T56" fmla="*/ 45 w 108"/>
                <a:gd name="T57" fmla="*/ 68 h 88"/>
                <a:gd name="T58" fmla="*/ 56 w 108"/>
                <a:gd name="T59" fmla="*/ 88 h 88"/>
                <a:gd name="T60" fmla="*/ 63 w 108"/>
                <a:gd name="T61" fmla="*/ 73 h 88"/>
                <a:gd name="T62" fmla="*/ 56 w 108"/>
                <a:gd name="T63" fmla="*/ 88 h 88"/>
                <a:gd name="T64" fmla="*/ 74 w 108"/>
                <a:gd name="T65" fmla="*/ 88 h 88"/>
                <a:gd name="T66" fmla="*/ 68 w 108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88">
                  <a:moveTo>
                    <a:pt x="79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88"/>
                    <a:pt x="79" y="88"/>
                    <a:pt x="79" y="88"/>
                  </a:cubicBezTo>
                  <a:close/>
                  <a:moveTo>
                    <a:pt x="108" y="0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8" y="0"/>
                    <a:pt x="108" y="0"/>
                    <a:pt x="108" y="0"/>
                  </a:cubicBezTo>
                  <a:close/>
                  <a:moveTo>
                    <a:pt x="22" y="88"/>
                  </a:moveTo>
                  <a:cubicBezTo>
                    <a:pt x="24" y="88"/>
                    <a:pt x="26" y="88"/>
                    <a:pt x="28" y="88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0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88"/>
                    <a:pt x="10" y="88"/>
                    <a:pt x="10" y="88"/>
                  </a:cubicBezTo>
                  <a:close/>
                  <a:moveTo>
                    <a:pt x="33" y="88"/>
                  </a:moveTo>
                  <a:cubicBezTo>
                    <a:pt x="35" y="88"/>
                    <a:pt x="38" y="88"/>
                    <a:pt x="40" y="8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88"/>
                    <a:pt x="33" y="88"/>
                    <a:pt x="33" y="88"/>
                  </a:cubicBezTo>
                  <a:close/>
                  <a:moveTo>
                    <a:pt x="45" y="88"/>
                  </a:moveTo>
                  <a:cubicBezTo>
                    <a:pt x="47" y="88"/>
                    <a:pt x="49" y="88"/>
                    <a:pt x="51" y="88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6" y="88"/>
                  </a:moveTo>
                  <a:cubicBezTo>
                    <a:pt x="58" y="88"/>
                    <a:pt x="60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88"/>
                    <a:pt x="56" y="88"/>
                    <a:pt x="56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2" y="88"/>
                    <a:pt x="74" y="88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2297" y="3366367"/>
            <a:ext cx="421310" cy="437868"/>
            <a:chOff x="11667704" y="-2884734"/>
            <a:chExt cx="1048591" cy="1048591"/>
          </a:xfrm>
        </p:grpSpPr>
        <p:sp>
          <p:nvSpPr>
            <p:cNvPr id="21" name="椭圆 20"/>
            <p:cNvSpPr/>
            <p:nvPr/>
          </p:nvSpPr>
          <p:spPr>
            <a:xfrm>
              <a:off x="11667704" y="-2884734"/>
              <a:ext cx="1048591" cy="1048591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22" name="Freeform 248"/>
            <p:cNvSpPr>
              <a:spLocks noEditPoints="1"/>
            </p:cNvSpPr>
            <p:nvPr/>
          </p:nvSpPr>
          <p:spPr bwMode="auto">
            <a:xfrm>
              <a:off x="11892382" y="-2632818"/>
              <a:ext cx="599234" cy="544758"/>
            </a:xfrm>
            <a:custGeom>
              <a:avLst/>
              <a:gdLst>
                <a:gd name="T0" fmla="*/ 153 w 198"/>
                <a:gd name="T1" fmla="*/ 0 h 180"/>
                <a:gd name="T2" fmla="*/ 162 w 198"/>
                <a:gd name="T3" fmla="*/ 9 h 180"/>
                <a:gd name="T4" fmla="*/ 147 w 198"/>
                <a:gd name="T5" fmla="*/ 52 h 180"/>
                <a:gd name="T6" fmla="*/ 36 w 198"/>
                <a:gd name="T7" fmla="*/ 16 h 180"/>
                <a:gd name="T8" fmla="*/ 42 w 198"/>
                <a:gd name="T9" fmla="*/ 23 h 180"/>
                <a:gd name="T10" fmla="*/ 56 w 198"/>
                <a:gd name="T11" fmla="*/ 34 h 180"/>
                <a:gd name="T12" fmla="*/ 36 w 198"/>
                <a:gd name="T13" fmla="*/ 43 h 180"/>
                <a:gd name="T14" fmla="*/ 42 w 198"/>
                <a:gd name="T15" fmla="*/ 49 h 180"/>
                <a:gd name="T16" fmla="*/ 56 w 198"/>
                <a:gd name="T17" fmla="*/ 60 h 180"/>
                <a:gd name="T18" fmla="*/ 36 w 198"/>
                <a:gd name="T19" fmla="*/ 69 h 180"/>
                <a:gd name="T20" fmla="*/ 42 w 198"/>
                <a:gd name="T21" fmla="*/ 74 h 180"/>
                <a:gd name="T22" fmla="*/ 56 w 198"/>
                <a:gd name="T23" fmla="*/ 85 h 180"/>
                <a:gd name="T24" fmla="*/ 36 w 198"/>
                <a:gd name="T25" fmla="*/ 94 h 180"/>
                <a:gd name="T26" fmla="*/ 42 w 198"/>
                <a:gd name="T27" fmla="*/ 98 h 180"/>
                <a:gd name="T28" fmla="*/ 56 w 198"/>
                <a:gd name="T29" fmla="*/ 109 h 180"/>
                <a:gd name="T30" fmla="*/ 36 w 198"/>
                <a:gd name="T31" fmla="*/ 120 h 180"/>
                <a:gd name="T32" fmla="*/ 42 w 198"/>
                <a:gd name="T33" fmla="*/ 127 h 180"/>
                <a:gd name="T34" fmla="*/ 56 w 198"/>
                <a:gd name="T35" fmla="*/ 138 h 180"/>
                <a:gd name="T36" fmla="*/ 36 w 198"/>
                <a:gd name="T37" fmla="*/ 147 h 180"/>
                <a:gd name="T38" fmla="*/ 36 w 198"/>
                <a:gd name="T39" fmla="*/ 165 h 180"/>
                <a:gd name="T40" fmla="*/ 147 w 198"/>
                <a:gd name="T41" fmla="*/ 129 h 180"/>
                <a:gd name="T42" fmla="*/ 162 w 198"/>
                <a:gd name="T43" fmla="*/ 171 h 180"/>
                <a:gd name="T44" fmla="*/ 153 w 198"/>
                <a:gd name="T45" fmla="*/ 180 h 180"/>
                <a:gd name="T46" fmla="*/ 20 w 198"/>
                <a:gd name="T47" fmla="*/ 180 h 180"/>
                <a:gd name="T48" fmla="*/ 20 w 198"/>
                <a:gd name="T49" fmla="*/ 160 h 180"/>
                <a:gd name="T50" fmla="*/ 0 w 198"/>
                <a:gd name="T51" fmla="*/ 145 h 180"/>
                <a:gd name="T52" fmla="*/ 20 w 198"/>
                <a:gd name="T53" fmla="*/ 131 h 180"/>
                <a:gd name="T54" fmla="*/ 0 w 198"/>
                <a:gd name="T55" fmla="*/ 118 h 180"/>
                <a:gd name="T56" fmla="*/ 20 w 198"/>
                <a:gd name="T57" fmla="*/ 107 h 180"/>
                <a:gd name="T58" fmla="*/ 0 w 198"/>
                <a:gd name="T59" fmla="*/ 91 h 180"/>
                <a:gd name="T60" fmla="*/ 20 w 198"/>
                <a:gd name="T61" fmla="*/ 83 h 180"/>
                <a:gd name="T62" fmla="*/ 0 w 198"/>
                <a:gd name="T63" fmla="*/ 67 h 180"/>
                <a:gd name="T64" fmla="*/ 20 w 198"/>
                <a:gd name="T65" fmla="*/ 56 h 180"/>
                <a:gd name="T66" fmla="*/ 0 w 198"/>
                <a:gd name="T67" fmla="*/ 43 h 180"/>
                <a:gd name="T68" fmla="*/ 20 w 198"/>
                <a:gd name="T69" fmla="*/ 9 h 180"/>
                <a:gd name="T70" fmla="*/ 29 w 198"/>
                <a:gd name="T71" fmla="*/ 0 h 180"/>
                <a:gd name="T72" fmla="*/ 69 w 198"/>
                <a:gd name="T73" fmla="*/ 87 h 180"/>
                <a:gd name="T74" fmla="*/ 91 w 198"/>
                <a:gd name="T75" fmla="*/ 96 h 180"/>
                <a:gd name="T76" fmla="*/ 69 w 198"/>
                <a:gd name="T77" fmla="*/ 87 h 180"/>
                <a:gd name="T78" fmla="*/ 69 w 198"/>
                <a:gd name="T79" fmla="*/ 67 h 180"/>
                <a:gd name="T80" fmla="*/ 109 w 198"/>
                <a:gd name="T81" fmla="*/ 76 h 180"/>
                <a:gd name="T82" fmla="*/ 69 w 198"/>
                <a:gd name="T83" fmla="*/ 67 h 180"/>
                <a:gd name="T84" fmla="*/ 69 w 198"/>
                <a:gd name="T85" fmla="*/ 49 h 180"/>
                <a:gd name="T86" fmla="*/ 127 w 198"/>
                <a:gd name="T87" fmla="*/ 58 h 180"/>
                <a:gd name="T88" fmla="*/ 69 w 198"/>
                <a:gd name="T89" fmla="*/ 49 h 180"/>
                <a:gd name="T90" fmla="*/ 69 w 198"/>
                <a:gd name="T91" fmla="*/ 32 h 180"/>
                <a:gd name="T92" fmla="*/ 127 w 198"/>
                <a:gd name="T93" fmla="*/ 38 h 180"/>
                <a:gd name="T94" fmla="*/ 69 w 198"/>
                <a:gd name="T95" fmla="*/ 32 h 180"/>
                <a:gd name="T96" fmla="*/ 91 w 198"/>
                <a:gd name="T97" fmla="*/ 143 h 180"/>
                <a:gd name="T98" fmla="*/ 115 w 198"/>
                <a:gd name="T99" fmla="*/ 143 h 180"/>
                <a:gd name="T100" fmla="*/ 93 w 198"/>
                <a:gd name="T101" fmla="*/ 118 h 180"/>
                <a:gd name="T102" fmla="*/ 91 w 198"/>
                <a:gd name="T103" fmla="*/ 143 h 180"/>
                <a:gd name="T104" fmla="*/ 175 w 198"/>
                <a:gd name="T105" fmla="*/ 40 h 180"/>
                <a:gd name="T106" fmla="*/ 127 w 198"/>
                <a:gd name="T107" fmla="*/ 131 h 180"/>
                <a:gd name="T108" fmla="*/ 175 w 198"/>
                <a:gd name="T109" fmla="*/ 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80">
                  <a:moveTo>
                    <a:pt x="29" y="0"/>
                  </a:moveTo>
                  <a:lnTo>
                    <a:pt x="153" y="0"/>
                  </a:lnTo>
                  <a:lnTo>
                    <a:pt x="162" y="0"/>
                  </a:lnTo>
                  <a:lnTo>
                    <a:pt x="162" y="9"/>
                  </a:lnTo>
                  <a:lnTo>
                    <a:pt x="162" y="38"/>
                  </a:lnTo>
                  <a:lnTo>
                    <a:pt x="147" y="52"/>
                  </a:lnTo>
                  <a:lnTo>
                    <a:pt x="147" y="16"/>
                  </a:lnTo>
                  <a:lnTo>
                    <a:pt x="36" y="16"/>
                  </a:lnTo>
                  <a:lnTo>
                    <a:pt x="36" y="27"/>
                  </a:lnTo>
                  <a:lnTo>
                    <a:pt x="42" y="23"/>
                  </a:lnTo>
                  <a:lnTo>
                    <a:pt x="51" y="20"/>
                  </a:lnTo>
                  <a:lnTo>
                    <a:pt x="56" y="34"/>
                  </a:lnTo>
                  <a:lnTo>
                    <a:pt x="49" y="38"/>
                  </a:lnTo>
                  <a:lnTo>
                    <a:pt x="36" y="43"/>
                  </a:lnTo>
                  <a:lnTo>
                    <a:pt x="36" y="52"/>
                  </a:lnTo>
                  <a:lnTo>
                    <a:pt x="42" y="49"/>
                  </a:lnTo>
                  <a:lnTo>
                    <a:pt x="51" y="45"/>
                  </a:lnTo>
                  <a:lnTo>
                    <a:pt x="56" y="60"/>
                  </a:lnTo>
                  <a:lnTo>
                    <a:pt x="49" y="63"/>
                  </a:lnTo>
                  <a:lnTo>
                    <a:pt x="36" y="69"/>
                  </a:lnTo>
                  <a:lnTo>
                    <a:pt x="36" y="78"/>
                  </a:lnTo>
                  <a:lnTo>
                    <a:pt x="42" y="74"/>
                  </a:lnTo>
                  <a:lnTo>
                    <a:pt x="51" y="72"/>
                  </a:lnTo>
                  <a:lnTo>
                    <a:pt x="56" y="85"/>
                  </a:lnTo>
                  <a:lnTo>
                    <a:pt x="49" y="89"/>
                  </a:lnTo>
                  <a:lnTo>
                    <a:pt x="36" y="94"/>
                  </a:lnTo>
                  <a:lnTo>
                    <a:pt x="36" y="103"/>
                  </a:lnTo>
                  <a:lnTo>
                    <a:pt x="42" y="98"/>
                  </a:lnTo>
                  <a:lnTo>
                    <a:pt x="51" y="96"/>
                  </a:lnTo>
                  <a:lnTo>
                    <a:pt x="56" y="109"/>
                  </a:lnTo>
                  <a:lnTo>
                    <a:pt x="49" y="114"/>
                  </a:lnTo>
                  <a:lnTo>
                    <a:pt x="36" y="120"/>
                  </a:lnTo>
                  <a:lnTo>
                    <a:pt x="36" y="129"/>
                  </a:lnTo>
                  <a:lnTo>
                    <a:pt x="42" y="127"/>
                  </a:lnTo>
                  <a:lnTo>
                    <a:pt x="51" y="123"/>
                  </a:lnTo>
                  <a:lnTo>
                    <a:pt x="56" y="138"/>
                  </a:lnTo>
                  <a:lnTo>
                    <a:pt x="49" y="140"/>
                  </a:lnTo>
                  <a:lnTo>
                    <a:pt x="36" y="147"/>
                  </a:lnTo>
                  <a:lnTo>
                    <a:pt x="36" y="160"/>
                  </a:lnTo>
                  <a:lnTo>
                    <a:pt x="36" y="165"/>
                  </a:lnTo>
                  <a:lnTo>
                    <a:pt x="147" y="165"/>
                  </a:lnTo>
                  <a:lnTo>
                    <a:pt x="147" y="129"/>
                  </a:lnTo>
                  <a:lnTo>
                    <a:pt x="162" y="116"/>
                  </a:lnTo>
                  <a:lnTo>
                    <a:pt x="162" y="171"/>
                  </a:lnTo>
                  <a:lnTo>
                    <a:pt x="162" y="180"/>
                  </a:lnTo>
                  <a:lnTo>
                    <a:pt x="153" y="180"/>
                  </a:lnTo>
                  <a:lnTo>
                    <a:pt x="29" y="180"/>
                  </a:lnTo>
                  <a:lnTo>
                    <a:pt x="20" y="180"/>
                  </a:lnTo>
                  <a:lnTo>
                    <a:pt x="20" y="171"/>
                  </a:lnTo>
                  <a:lnTo>
                    <a:pt x="20" y="160"/>
                  </a:lnTo>
                  <a:lnTo>
                    <a:pt x="4" y="160"/>
                  </a:lnTo>
                  <a:lnTo>
                    <a:pt x="0" y="145"/>
                  </a:lnTo>
                  <a:lnTo>
                    <a:pt x="20" y="136"/>
                  </a:lnTo>
                  <a:lnTo>
                    <a:pt x="20" y="131"/>
                  </a:lnTo>
                  <a:lnTo>
                    <a:pt x="4" y="131"/>
                  </a:lnTo>
                  <a:lnTo>
                    <a:pt x="0" y="118"/>
                  </a:lnTo>
                  <a:lnTo>
                    <a:pt x="20" y="109"/>
                  </a:lnTo>
                  <a:lnTo>
                    <a:pt x="20" y="107"/>
                  </a:lnTo>
                  <a:lnTo>
                    <a:pt x="4" y="107"/>
                  </a:lnTo>
                  <a:lnTo>
                    <a:pt x="0" y="91"/>
                  </a:lnTo>
                  <a:lnTo>
                    <a:pt x="20" y="85"/>
                  </a:lnTo>
                  <a:lnTo>
                    <a:pt x="20" y="83"/>
                  </a:lnTo>
                  <a:lnTo>
                    <a:pt x="4" y="83"/>
                  </a:lnTo>
                  <a:lnTo>
                    <a:pt x="0" y="67"/>
                  </a:lnTo>
                  <a:lnTo>
                    <a:pt x="20" y="58"/>
                  </a:lnTo>
                  <a:lnTo>
                    <a:pt x="20" y="56"/>
                  </a:lnTo>
                  <a:lnTo>
                    <a:pt x="4" y="56"/>
                  </a:lnTo>
                  <a:lnTo>
                    <a:pt x="0" y="43"/>
                  </a:lnTo>
                  <a:lnTo>
                    <a:pt x="20" y="34"/>
                  </a:lnTo>
                  <a:lnTo>
                    <a:pt x="20" y="9"/>
                  </a:lnTo>
                  <a:lnTo>
                    <a:pt x="20" y="0"/>
                  </a:lnTo>
                  <a:lnTo>
                    <a:pt x="29" y="0"/>
                  </a:lnTo>
                  <a:lnTo>
                    <a:pt x="29" y="0"/>
                  </a:lnTo>
                  <a:close/>
                  <a:moveTo>
                    <a:pt x="69" y="87"/>
                  </a:moveTo>
                  <a:lnTo>
                    <a:pt x="69" y="96"/>
                  </a:lnTo>
                  <a:lnTo>
                    <a:pt x="91" y="96"/>
                  </a:lnTo>
                  <a:lnTo>
                    <a:pt x="91" y="87"/>
                  </a:lnTo>
                  <a:lnTo>
                    <a:pt x="69" y="87"/>
                  </a:lnTo>
                  <a:lnTo>
                    <a:pt x="69" y="87"/>
                  </a:lnTo>
                  <a:close/>
                  <a:moveTo>
                    <a:pt x="69" y="67"/>
                  </a:moveTo>
                  <a:lnTo>
                    <a:pt x="69" y="76"/>
                  </a:lnTo>
                  <a:lnTo>
                    <a:pt x="109" y="76"/>
                  </a:lnTo>
                  <a:lnTo>
                    <a:pt x="109" y="67"/>
                  </a:lnTo>
                  <a:lnTo>
                    <a:pt x="69" y="67"/>
                  </a:lnTo>
                  <a:lnTo>
                    <a:pt x="69" y="67"/>
                  </a:lnTo>
                  <a:close/>
                  <a:moveTo>
                    <a:pt x="69" y="49"/>
                  </a:moveTo>
                  <a:lnTo>
                    <a:pt x="69" y="58"/>
                  </a:lnTo>
                  <a:lnTo>
                    <a:pt x="127" y="58"/>
                  </a:lnTo>
                  <a:lnTo>
                    <a:pt x="127" y="49"/>
                  </a:lnTo>
                  <a:lnTo>
                    <a:pt x="69" y="49"/>
                  </a:lnTo>
                  <a:lnTo>
                    <a:pt x="69" y="49"/>
                  </a:lnTo>
                  <a:close/>
                  <a:moveTo>
                    <a:pt x="69" y="32"/>
                  </a:moveTo>
                  <a:lnTo>
                    <a:pt x="69" y="38"/>
                  </a:lnTo>
                  <a:lnTo>
                    <a:pt x="127" y="38"/>
                  </a:lnTo>
                  <a:lnTo>
                    <a:pt x="127" y="32"/>
                  </a:lnTo>
                  <a:lnTo>
                    <a:pt x="69" y="32"/>
                  </a:lnTo>
                  <a:lnTo>
                    <a:pt x="69" y="32"/>
                  </a:lnTo>
                  <a:close/>
                  <a:moveTo>
                    <a:pt x="91" y="143"/>
                  </a:moveTo>
                  <a:lnTo>
                    <a:pt x="104" y="143"/>
                  </a:lnTo>
                  <a:lnTo>
                    <a:pt x="115" y="143"/>
                  </a:lnTo>
                  <a:lnTo>
                    <a:pt x="104" y="129"/>
                  </a:lnTo>
                  <a:lnTo>
                    <a:pt x="93" y="118"/>
                  </a:lnTo>
                  <a:lnTo>
                    <a:pt x="93" y="131"/>
                  </a:lnTo>
                  <a:lnTo>
                    <a:pt x="91" y="143"/>
                  </a:lnTo>
                  <a:lnTo>
                    <a:pt x="91" y="143"/>
                  </a:lnTo>
                  <a:close/>
                  <a:moveTo>
                    <a:pt x="175" y="40"/>
                  </a:moveTo>
                  <a:lnTo>
                    <a:pt x="104" y="109"/>
                  </a:lnTo>
                  <a:lnTo>
                    <a:pt x="127" y="131"/>
                  </a:lnTo>
                  <a:lnTo>
                    <a:pt x="198" y="63"/>
                  </a:lnTo>
                  <a:lnTo>
                    <a:pt x="175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5024" y="3813403"/>
            <a:ext cx="1658365" cy="923695"/>
            <a:chOff x="948446" y="6922911"/>
            <a:chExt cx="2834072" cy="1518862"/>
          </a:xfrm>
        </p:grpSpPr>
        <p:sp>
          <p:nvSpPr>
            <p:cNvPr id="24" name="文本框 23"/>
            <p:cNvSpPr txBox="1"/>
            <p:nvPr/>
          </p:nvSpPr>
          <p:spPr>
            <a:xfrm>
              <a:off x="1179481" y="6922911"/>
              <a:ext cx="2603037" cy="607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2020.10– 2020.11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48446" y="7561182"/>
              <a:ext cx="2766358" cy="88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确定研究课题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搜集相关文献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726277" y="2308614"/>
            <a:ext cx="421310" cy="437868"/>
            <a:chOff x="11436141" y="-1122736"/>
            <a:chExt cx="675250" cy="675250"/>
          </a:xfrm>
        </p:grpSpPr>
        <p:sp>
          <p:nvSpPr>
            <p:cNvPr id="27" name="椭圆 26"/>
            <p:cNvSpPr/>
            <p:nvPr/>
          </p:nvSpPr>
          <p:spPr>
            <a:xfrm>
              <a:off x="11436141" y="-1122736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28" name="Freeform 263"/>
            <p:cNvSpPr>
              <a:spLocks noEditPoints="1"/>
            </p:cNvSpPr>
            <p:nvPr/>
          </p:nvSpPr>
          <p:spPr bwMode="auto">
            <a:xfrm>
              <a:off x="11636447" y="-982755"/>
              <a:ext cx="274638" cy="395288"/>
            </a:xfrm>
            <a:custGeom>
              <a:avLst/>
              <a:gdLst>
                <a:gd name="T0" fmla="*/ 21 w 78"/>
                <a:gd name="T1" fmla="*/ 36 h 112"/>
                <a:gd name="T2" fmla="*/ 21 w 78"/>
                <a:gd name="T3" fmla="*/ 11 h 112"/>
                <a:gd name="T4" fmla="*/ 58 w 78"/>
                <a:gd name="T5" fmla="*/ 11 h 112"/>
                <a:gd name="T6" fmla="*/ 57 w 78"/>
                <a:gd name="T7" fmla="*/ 36 h 112"/>
                <a:gd name="T8" fmla="*/ 53 w 78"/>
                <a:gd name="T9" fmla="*/ 47 h 112"/>
                <a:gd name="T10" fmla="*/ 39 w 78"/>
                <a:gd name="T11" fmla="*/ 53 h 112"/>
                <a:gd name="T12" fmla="*/ 39 w 78"/>
                <a:gd name="T13" fmla="*/ 53 h 112"/>
                <a:gd name="T14" fmla="*/ 26 w 78"/>
                <a:gd name="T15" fmla="*/ 47 h 112"/>
                <a:gd name="T16" fmla="*/ 21 w 78"/>
                <a:gd name="T17" fmla="*/ 36 h 112"/>
                <a:gd name="T18" fmla="*/ 13 w 78"/>
                <a:gd name="T19" fmla="*/ 107 h 112"/>
                <a:gd name="T20" fmla="*/ 67 w 78"/>
                <a:gd name="T21" fmla="*/ 107 h 112"/>
                <a:gd name="T22" fmla="*/ 64 w 78"/>
                <a:gd name="T23" fmla="*/ 112 h 112"/>
                <a:gd name="T24" fmla="*/ 16 w 78"/>
                <a:gd name="T25" fmla="*/ 112 h 112"/>
                <a:gd name="T26" fmla="*/ 13 w 78"/>
                <a:gd name="T27" fmla="*/ 107 h 112"/>
                <a:gd name="T28" fmla="*/ 70 w 78"/>
                <a:gd name="T29" fmla="*/ 67 h 112"/>
                <a:gd name="T30" fmla="*/ 76 w 78"/>
                <a:gd name="T31" fmla="*/ 90 h 112"/>
                <a:gd name="T32" fmla="*/ 68 w 78"/>
                <a:gd name="T33" fmla="*/ 103 h 112"/>
                <a:gd name="T34" fmla="*/ 66 w 78"/>
                <a:gd name="T35" fmla="*/ 103 h 112"/>
                <a:gd name="T36" fmla="*/ 66 w 78"/>
                <a:gd name="T37" fmla="*/ 72 h 112"/>
                <a:gd name="T38" fmla="*/ 42 w 78"/>
                <a:gd name="T39" fmla="*/ 72 h 112"/>
                <a:gd name="T40" fmla="*/ 49 w 78"/>
                <a:gd name="T41" fmla="*/ 56 h 112"/>
                <a:gd name="T42" fmla="*/ 51 w 78"/>
                <a:gd name="T43" fmla="*/ 54 h 112"/>
                <a:gd name="T44" fmla="*/ 65 w 78"/>
                <a:gd name="T45" fmla="*/ 57 h 112"/>
                <a:gd name="T46" fmla="*/ 66 w 78"/>
                <a:gd name="T47" fmla="*/ 57 h 112"/>
                <a:gd name="T48" fmla="*/ 66 w 78"/>
                <a:gd name="T49" fmla="*/ 58 h 112"/>
                <a:gd name="T50" fmla="*/ 70 w 78"/>
                <a:gd name="T51" fmla="*/ 67 h 112"/>
                <a:gd name="T52" fmla="*/ 70 w 78"/>
                <a:gd name="T53" fmla="*/ 67 h 112"/>
                <a:gd name="T54" fmla="*/ 14 w 78"/>
                <a:gd name="T55" fmla="*/ 103 h 112"/>
                <a:gd name="T56" fmla="*/ 11 w 78"/>
                <a:gd name="T57" fmla="*/ 103 h 112"/>
                <a:gd name="T58" fmla="*/ 3 w 78"/>
                <a:gd name="T59" fmla="*/ 90 h 112"/>
                <a:gd name="T60" fmla="*/ 9 w 78"/>
                <a:gd name="T61" fmla="*/ 67 h 112"/>
                <a:gd name="T62" fmla="*/ 14 w 78"/>
                <a:gd name="T63" fmla="*/ 58 h 112"/>
                <a:gd name="T64" fmla="*/ 14 w 78"/>
                <a:gd name="T65" fmla="*/ 57 h 112"/>
                <a:gd name="T66" fmla="*/ 14 w 78"/>
                <a:gd name="T67" fmla="*/ 57 h 112"/>
                <a:gd name="T68" fmla="*/ 28 w 78"/>
                <a:gd name="T69" fmla="*/ 54 h 112"/>
                <a:gd name="T70" fmla="*/ 30 w 78"/>
                <a:gd name="T71" fmla="*/ 56 h 112"/>
                <a:gd name="T72" fmla="*/ 38 w 78"/>
                <a:gd name="T73" fmla="*/ 72 h 112"/>
                <a:gd name="T74" fmla="*/ 14 w 78"/>
                <a:gd name="T75" fmla="*/ 72 h 112"/>
                <a:gd name="T76" fmla="*/ 14 w 78"/>
                <a:gd name="T77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112">
                  <a:moveTo>
                    <a:pt x="21" y="36"/>
                  </a:moveTo>
                  <a:cubicBezTo>
                    <a:pt x="20" y="27"/>
                    <a:pt x="20" y="19"/>
                    <a:pt x="21" y="11"/>
                  </a:cubicBezTo>
                  <a:cubicBezTo>
                    <a:pt x="37" y="0"/>
                    <a:pt x="45" y="13"/>
                    <a:pt x="58" y="11"/>
                  </a:cubicBezTo>
                  <a:cubicBezTo>
                    <a:pt x="59" y="19"/>
                    <a:pt x="59" y="29"/>
                    <a:pt x="57" y="36"/>
                  </a:cubicBezTo>
                  <a:cubicBezTo>
                    <a:pt x="57" y="40"/>
                    <a:pt x="55" y="44"/>
                    <a:pt x="53" y="47"/>
                  </a:cubicBezTo>
                  <a:cubicBezTo>
                    <a:pt x="49" y="51"/>
                    <a:pt x="44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4" y="53"/>
                    <a:pt x="29" y="51"/>
                    <a:pt x="26" y="47"/>
                  </a:cubicBezTo>
                  <a:cubicBezTo>
                    <a:pt x="24" y="44"/>
                    <a:pt x="22" y="40"/>
                    <a:pt x="21" y="36"/>
                  </a:cubicBezTo>
                  <a:close/>
                  <a:moveTo>
                    <a:pt x="13" y="107"/>
                  </a:moveTo>
                  <a:cubicBezTo>
                    <a:pt x="67" y="107"/>
                    <a:pt x="67" y="107"/>
                    <a:pt x="67" y="107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70" y="67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78" y="98"/>
                    <a:pt x="77" y="103"/>
                    <a:pt x="68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8" y="61"/>
                    <a:pt x="69" y="64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lose/>
                  <a:moveTo>
                    <a:pt x="14" y="103"/>
                  </a:moveTo>
                  <a:cubicBezTo>
                    <a:pt x="11" y="103"/>
                    <a:pt x="11" y="103"/>
                    <a:pt x="11" y="103"/>
                  </a:cubicBezTo>
                  <a:cubicBezTo>
                    <a:pt x="1" y="103"/>
                    <a:pt x="0" y="98"/>
                    <a:pt x="3" y="9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3"/>
                    <a:pt x="11" y="60"/>
                    <a:pt x="14" y="5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14" y="72"/>
                    <a:pt x="14" y="72"/>
                    <a:pt x="14" y="72"/>
                  </a:cubicBezTo>
                  <a:lnTo>
                    <a:pt x="14" y="1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991687" y="2785348"/>
            <a:ext cx="1870945" cy="890235"/>
            <a:chOff x="48890" y="4253875"/>
            <a:chExt cx="3197363" cy="1463842"/>
          </a:xfrm>
        </p:grpSpPr>
        <p:sp>
          <p:nvSpPr>
            <p:cNvPr id="30" name="文本框 29"/>
            <p:cNvSpPr txBox="1"/>
            <p:nvPr/>
          </p:nvSpPr>
          <p:spPr>
            <a:xfrm>
              <a:off x="366862" y="4253875"/>
              <a:ext cx="2594819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2020.11 – 2021.01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8890" y="4837126"/>
              <a:ext cx="3197363" cy="88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完成论文开题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设计项目整体框架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83953" y="2308614"/>
            <a:ext cx="421310" cy="437868"/>
            <a:chOff x="10816366" y="-1523589"/>
            <a:chExt cx="675250" cy="675250"/>
          </a:xfrm>
        </p:grpSpPr>
        <p:sp>
          <p:nvSpPr>
            <p:cNvPr id="33" name="椭圆 32"/>
            <p:cNvSpPr/>
            <p:nvPr/>
          </p:nvSpPr>
          <p:spPr>
            <a:xfrm>
              <a:off x="10816366" y="-1523589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34" name="Freeform 335"/>
            <p:cNvSpPr>
              <a:spLocks noEditPoints="1"/>
            </p:cNvSpPr>
            <p:nvPr/>
          </p:nvSpPr>
          <p:spPr bwMode="auto">
            <a:xfrm>
              <a:off x="10969047" y="-1351858"/>
              <a:ext cx="369888" cy="331788"/>
            </a:xfrm>
            <a:custGeom>
              <a:avLst/>
              <a:gdLst>
                <a:gd name="T0" fmla="*/ 52 w 105"/>
                <a:gd name="T1" fmla="*/ 17 h 94"/>
                <a:gd name="T2" fmla="*/ 45 w 105"/>
                <a:gd name="T3" fmla="*/ 24 h 94"/>
                <a:gd name="T4" fmla="*/ 52 w 105"/>
                <a:gd name="T5" fmla="*/ 31 h 94"/>
                <a:gd name="T6" fmla="*/ 59 w 105"/>
                <a:gd name="T7" fmla="*/ 24 h 94"/>
                <a:gd name="T8" fmla="*/ 52 w 105"/>
                <a:gd name="T9" fmla="*/ 17 h 94"/>
                <a:gd name="T10" fmla="*/ 11 w 105"/>
                <a:gd name="T11" fmla="*/ 37 h 94"/>
                <a:gd name="T12" fmla="*/ 5 w 105"/>
                <a:gd name="T13" fmla="*/ 49 h 94"/>
                <a:gd name="T14" fmla="*/ 0 w 105"/>
                <a:gd name="T15" fmla="*/ 60 h 94"/>
                <a:gd name="T16" fmla="*/ 7 w 105"/>
                <a:gd name="T17" fmla="*/ 60 h 94"/>
                <a:gd name="T18" fmla="*/ 18 w 105"/>
                <a:gd name="T19" fmla="*/ 80 h 94"/>
                <a:gd name="T20" fmla="*/ 52 w 105"/>
                <a:gd name="T21" fmla="*/ 94 h 94"/>
                <a:gd name="T22" fmla="*/ 85 w 105"/>
                <a:gd name="T23" fmla="*/ 80 h 94"/>
                <a:gd name="T24" fmla="*/ 91 w 105"/>
                <a:gd name="T25" fmla="*/ 73 h 94"/>
                <a:gd name="T26" fmla="*/ 79 w 105"/>
                <a:gd name="T27" fmla="*/ 73 h 94"/>
                <a:gd name="T28" fmla="*/ 78 w 105"/>
                <a:gd name="T29" fmla="*/ 74 h 94"/>
                <a:gd name="T30" fmla="*/ 52 w 105"/>
                <a:gd name="T31" fmla="*/ 85 h 94"/>
                <a:gd name="T32" fmla="*/ 25 w 105"/>
                <a:gd name="T33" fmla="*/ 74 h 94"/>
                <a:gd name="T34" fmla="*/ 17 w 105"/>
                <a:gd name="T35" fmla="*/ 60 h 94"/>
                <a:gd name="T36" fmla="*/ 22 w 105"/>
                <a:gd name="T37" fmla="*/ 60 h 94"/>
                <a:gd name="T38" fmla="*/ 16 w 105"/>
                <a:gd name="T39" fmla="*/ 49 h 94"/>
                <a:gd name="T40" fmla="*/ 11 w 105"/>
                <a:gd name="T41" fmla="*/ 37 h 94"/>
                <a:gd name="T42" fmla="*/ 93 w 105"/>
                <a:gd name="T43" fmla="*/ 63 h 94"/>
                <a:gd name="T44" fmla="*/ 88 w 105"/>
                <a:gd name="T45" fmla="*/ 52 h 94"/>
                <a:gd name="T46" fmla="*/ 82 w 105"/>
                <a:gd name="T47" fmla="*/ 40 h 94"/>
                <a:gd name="T48" fmla="*/ 88 w 105"/>
                <a:gd name="T49" fmla="*/ 40 h 94"/>
                <a:gd name="T50" fmla="*/ 78 w 105"/>
                <a:gd name="T51" fmla="*/ 21 h 94"/>
                <a:gd name="T52" fmla="*/ 52 w 105"/>
                <a:gd name="T53" fmla="*/ 10 h 94"/>
                <a:gd name="T54" fmla="*/ 25 w 105"/>
                <a:gd name="T55" fmla="*/ 21 h 94"/>
                <a:gd name="T56" fmla="*/ 22 w 105"/>
                <a:gd name="T57" fmla="*/ 25 h 94"/>
                <a:gd name="T58" fmla="*/ 10 w 105"/>
                <a:gd name="T59" fmla="*/ 25 h 94"/>
                <a:gd name="T60" fmla="*/ 18 w 105"/>
                <a:gd name="T61" fmla="*/ 14 h 94"/>
                <a:gd name="T62" fmla="*/ 52 w 105"/>
                <a:gd name="T63" fmla="*/ 0 h 94"/>
                <a:gd name="T64" fmla="*/ 85 w 105"/>
                <a:gd name="T65" fmla="*/ 14 h 94"/>
                <a:gd name="T66" fmla="*/ 98 w 105"/>
                <a:gd name="T67" fmla="*/ 40 h 94"/>
                <a:gd name="T68" fmla="*/ 105 w 105"/>
                <a:gd name="T69" fmla="*/ 40 h 94"/>
                <a:gd name="T70" fmla="*/ 99 w 105"/>
                <a:gd name="T71" fmla="*/ 52 h 94"/>
                <a:gd name="T72" fmla="*/ 93 w 105"/>
                <a:gd name="T73" fmla="*/ 63 h 94"/>
                <a:gd name="T74" fmla="*/ 40 w 105"/>
                <a:gd name="T75" fmla="*/ 50 h 94"/>
                <a:gd name="T76" fmla="*/ 43 w 105"/>
                <a:gd name="T77" fmla="*/ 33 h 94"/>
                <a:gd name="T78" fmla="*/ 60 w 105"/>
                <a:gd name="T79" fmla="*/ 33 h 94"/>
                <a:gd name="T80" fmla="*/ 64 w 105"/>
                <a:gd name="T81" fmla="*/ 51 h 94"/>
                <a:gd name="T82" fmla="*/ 59 w 105"/>
                <a:gd name="T83" fmla="*/ 54 h 94"/>
                <a:gd name="T84" fmla="*/ 60 w 105"/>
                <a:gd name="T85" fmla="*/ 78 h 94"/>
                <a:gd name="T86" fmla="*/ 54 w 105"/>
                <a:gd name="T87" fmla="*/ 78 h 94"/>
                <a:gd name="T88" fmla="*/ 53 w 105"/>
                <a:gd name="T89" fmla="*/ 57 h 94"/>
                <a:gd name="T90" fmla="*/ 50 w 105"/>
                <a:gd name="T91" fmla="*/ 57 h 94"/>
                <a:gd name="T92" fmla="*/ 49 w 105"/>
                <a:gd name="T93" fmla="*/ 78 h 94"/>
                <a:gd name="T94" fmla="*/ 43 w 105"/>
                <a:gd name="T95" fmla="*/ 78 h 94"/>
                <a:gd name="T96" fmla="*/ 44 w 105"/>
                <a:gd name="T97" fmla="*/ 54 h 94"/>
                <a:gd name="T98" fmla="*/ 40 w 105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5" h="94">
                  <a:moveTo>
                    <a:pt x="52" y="17"/>
                  </a:moveTo>
                  <a:cubicBezTo>
                    <a:pt x="48" y="17"/>
                    <a:pt x="45" y="20"/>
                    <a:pt x="45" y="24"/>
                  </a:cubicBezTo>
                  <a:cubicBezTo>
                    <a:pt x="45" y="28"/>
                    <a:pt x="48" y="31"/>
                    <a:pt x="52" y="31"/>
                  </a:cubicBezTo>
                  <a:cubicBezTo>
                    <a:pt x="56" y="31"/>
                    <a:pt x="59" y="28"/>
                    <a:pt x="59" y="24"/>
                  </a:cubicBezTo>
                  <a:cubicBezTo>
                    <a:pt x="59" y="20"/>
                    <a:pt x="56" y="17"/>
                    <a:pt x="52" y="17"/>
                  </a:cubicBezTo>
                  <a:close/>
                  <a:moveTo>
                    <a:pt x="11" y="37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9" y="68"/>
                    <a:pt x="13" y="75"/>
                    <a:pt x="18" y="80"/>
                  </a:cubicBezTo>
                  <a:cubicBezTo>
                    <a:pt x="27" y="89"/>
                    <a:pt x="39" y="94"/>
                    <a:pt x="52" y="94"/>
                  </a:cubicBezTo>
                  <a:cubicBezTo>
                    <a:pt x="65" y="94"/>
                    <a:pt x="76" y="89"/>
                    <a:pt x="85" y="80"/>
                  </a:cubicBezTo>
                  <a:cubicBezTo>
                    <a:pt x="87" y="78"/>
                    <a:pt x="89" y="75"/>
                    <a:pt x="91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3"/>
                    <a:pt x="78" y="73"/>
                    <a:pt x="78" y="74"/>
                  </a:cubicBezTo>
                  <a:cubicBezTo>
                    <a:pt x="71" y="80"/>
                    <a:pt x="62" y="85"/>
                    <a:pt x="52" y="85"/>
                  </a:cubicBezTo>
                  <a:cubicBezTo>
                    <a:pt x="41" y="85"/>
                    <a:pt x="32" y="80"/>
                    <a:pt x="25" y="74"/>
                  </a:cubicBezTo>
                  <a:cubicBezTo>
                    <a:pt x="21" y="70"/>
                    <a:pt x="18" y="65"/>
                    <a:pt x="17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1" y="37"/>
                    <a:pt x="11" y="37"/>
                    <a:pt x="11" y="37"/>
                  </a:cubicBezTo>
                  <a:close/>
                  <a:moveTo>
                    <a:pt x="93" y="63"/>
                  </a:moveTo>
                  <a:cubicBezTo>
                    <a:pt x="88" y="52"/>
                    <a:pt x="88" y="52"/>
                    <a:pt x="88" y="52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33"/>
                    <a:pt x="83" y="26"/>
                    <a:pt x="78" y="21"/>
                  </a:cubicBezTo>
                  <a:cubicBezTo>
                    <a:pt x="71" y="14"/>
                    <a:pt x="62" y="10"/>
                    <a:pt x="52" y="10"/>
                  </a:cubicBezTo>
                  <a:cubicBezTo>
                    <a:pt x="41" y="10"/>
                    <a:pt x="32" y="14"/>
                    <a:pt x="25" y="21"/>
                  </a:cubicBezTo>
                  <a:cubicBezTo>
                    <a:pt x="24" y="22"/>
                    <a:pt x="23" y="23"/>
                    <a:pt x="22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1"/>
                    <a:pt x="15" y="17"/>
                    <a:pt x="18" y="14"/>
                  </a:cubicBezTo>
                  <a:cubicBezTo>
                    <a:pt x="27" y="6"/>
                    <a:pt x="39" y="0"/>
                    <a:pt x="52" y="0"/>
                  </a:cubicBezTo>
                  <a:cubicBezTo>
                    <a:pt x="65" y="0"/>
                    <a:pt x="76" y="6"/>
                    <a:pt x="85" y="14"/>
                  </a:cubicBezTo>
                  <a:cubicBezTo>
                    <a:pt x="92" y="21"/>
                    <a:pt x="96" y="30"/>
                    <a:pt x="98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3" y="63"/>
                    <a:pt x="93" y="63"/>
                    <a:pt x="93" y="63"/>
                  </a:cubicBezTo>
                  <a:close/>
                  <a:moveTo>
                    <a:pt x="40" y="50"/>
                  </a:moveTo>
                  <a:cubicBezTo>
                    <a:pt x="43" y="33"/>
                    <a:pt x="43" y="33"/>
                    <a:pt x="43" y="33"/>
                  </a:cubicBezTo>
                  <a:cubicBezTo>
                    <a:pt x="62" y="33"/>
                    <a:pt x="42" y="33"/>
                    <a:pt x="60" y="33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2"/>
                    <a:pt x="42" y="51"/>
                    <a:pt x="40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883945" y="2773331"/>
            <a:ext cx="1870945" cy="676490"/>
            <a:chOff x="107819" y="4253875"/>
            <a:chExt cx="3197362" cy="1112373"/>
          </a:xfrm>
        </p:grpSpPr>
        <p:sp>
          <p:nvSpPr>
            <p:cNvPr id="36" name="文本框 35"/>
            <p:cNvSpPr txBox="1"/>
            <p:nvPr/>
          </p:nvSpPr>
          <p:spPr>
            <a:xfrm>
              <a:off x="364126" y="4253875"/>
              <a:ext cx="2600297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2021.01– 2021.03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07819" y="4850040"/>
              <a:ext cx="3197362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完成系统主体搭建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387075" y="2308614"/>
            <a:ext cx="421310" cy="437868"/>
            <a:chOff x="10925376" y="-932614"/>
            <a:chExt cx="675250" cy="675250"/>
          </a:xfrm>
        </p:grpSpPr>
        <p:sp>
          <p:nvSpPr>
            <p:cNvPr id="39" name="椭圆 38"/>
            <p:cNvSpPr/>
            <p:nvPr/>
          </p:nvSpPr>
          <p:spPr>
            <a:xfrm>
              <a:off x="10925376" y="-932614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40" name="Freeform 284"/>
            <p:cNvSpPr>
              <a:spLocks noEditPoints="1"/>
            </p:cNvSpPr>
            <p:nvPr/>
          </p:nvSpPr>
          <p:spPr bwMode="auto">
            <a:xfrm>
              <a:off x="11092345" y="-755326"/>
              <a:ext cx="341313" cy="320675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713576" y="2774309"/>
            <a:ext cx="1870945" cy="679675"/>
            <a:chOff x="-2676647" y="4379645"/>
            <a:chExt cx="3197361" cy="1117609"/>
          </a:xfrm>
        </p:grpSpPr>
        <p:sp>
          <p:nvSpPr>
            <p:cNvPr id="42" name="文本框 41"/>
            <p:cNvSpPr txBox="1"/>
            <p:nvPr/>
          </p:nvSpPr>
          <p:spPr>
            <a:xfrm>
              <a:off x="-2489351" y="4379645"/>
              <a:ext cx="2770143" cy="607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2021.03 – 2021.04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676647" y="4981047"/>
              <a:ext cx="3197361" cy="51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完成相关算法优化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058588" y="4461253"/>
            <a:ext cx="1604989" cy="695681"/>
            <a:chOff x="193845" y="4253875"/>
            <a:chExt cx="2742855" cy="1143927"/>
          </a:xfrm>
        </p:grpSpPr>
        <p:sp>
          <p:nvSpPr>
            <p:cNvPr id="45" name="文本框 44"/>
            <p:cNvSpPr txBox="1"/>
            <p:nvPr/>
          </p:nvSpPr>
          <p:spPr>
            <a:xfrm>
              <a:off x="977763" y="4253875"/>
              <a:ext cx="1373019" cy="607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2021.05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93845" y="4881595"/>
              <a:ext cx="2742855" cy="51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参加论文答辩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006428" y="4461249"/>
            <a:ext cx="1617751" cy="675996"/>
            <a:chOff x="281938" y="4253875"/>
            <a:chExt cx="2764664" cy="1111561"/>
          </a:xfrm>
        </p:grpSpPr>
        <p:sp>
          <p:nvSpPr>
            <p:cNvPr id="48" name="文本框 47"/>
            <p:cNvSpPr txBox="1"/>
            <p:nvPr/>
          </p:nvSpPr>
          <p:spPr>
            <a:xfrm>
              <a:off x="281938" y="4253875"/>
              <a:ext cx="2764664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2021.05 – 2021.05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70518" y="4849228"/>
              <a:ext cx="2587500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完成论文定稿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807626" y="4467476"/>
            <a:ext cx="1715422" cy="677038"/>
            <a:chOff x="198481" y="4253873"/>
            <a:chExt cx="2931581" cy="1113275"/>
          </a:xfrm>
        </p:grpSpPr>
        <p:sp>
          <p:nvSpPr>
            <p:cNvPr id="51" name="文本框 50"/>
            <p:cNvSpPr txBox="1"/>
            <p:nvPr/>
          </p:nvSpPr>
          <p:spPr>
            <a:xfrm>
              <a:off x="279200" y="4253873"/>
              <a:ext cx="2770144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2021.04 – 2021.04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98481" y="4850940"/>
              <a:ext cx="2931581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完成论文初稿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57" y="1804877"/>
            <a:ext cx="2137137" cy="30230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97271" y="3806314"/>
            <a:ext cx="1146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学生：陆咏</a:t>
            </a:r>
          </a:p>
        </p:txBody>
      </p:sp>
      <p:sp>
        <p:nvSpPr>
          <p:cNvPr id="3" name="矩形 2"/>
          <p:cNvSpPr/>
          <p:nvPr/>
        </p:nvSpPr>
        <p:spPr>
          <a:xfrm>
            <a:off x="6075348" y="3806314"/>
            <a:ext cx="1338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导师：祝园园</a:t>
            </a:r>
          </a:p>
        </p:txBody>
      </p:sp>
      <p:sp>
        <p:nvSpPr>
          <p:cNvPr id="10" name="矩形 9"/>
          <p:cNvSpPr/>
          <p:nvPr/>
        </p:nvSpPr>
        <p:spPr>
          <a:xfrm>
            <a:off x="4730475" y="2828836"/>
            <a:ext cx="187743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</a:p>
        </p:txBody>
      </p:sp>
      <p:cxnSp>
        <p:nvCxnSpPr>
          <p:cNvPr id="13" name="直接连接符 68"/>
          <p:cNvCxnSpPr/>
          <p:nvPr/>
        </p:nvCxnSpPr>
        <p:spPr>
          <a:xfrm>
            <a:off x="3509194" y="2753430"/>
            <a:ext cx="4320000" cy="16720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"/>
          <p:cNvGrpSpPr/>
          <p:nvPr/>
        </p:nvGrpSpPr>
        <p:grpSpPr bwMode="auto">
          <a:xfrm>
            <a:off x="7633358" y="-546598"/>
            <a:ext cx="1831091" cy="2417843"/>
            <a:chOff x="0" y="-1"/>
            <a:chExt cx="2175714" cy="2871210"/>
          </a:xfrm>
          <a:solidFill>
            <a:srgbClr val="157E9F"/>
          </a:solidFill>
        </p:grpSpPr>
        <p:sp>
          <p:nvSpPr>
            <p:cNvPr id="17" name="矩形 13"/>
            <p:cNvSpPr>
              <a:spLocks noChangeArrowheads="1"/>
            </p:cNvSpPr>
            <p:nvPr/>
          </p:nvSpPr>
          <p:spPr bwMode="auto">
            <a:xfrm rot="2727610">
              <a:off x="-391510" y="1232685"/>
              <a:ext cx="2871210" cy="405837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TextBox 14"/>
            <p:cNvSpPr>
              <a:spLocks noChangeArrowheads="1"/>
            </p:cNvSpPr>
            <p:nvPr/>
          </p:nvSpPr>
          <p:spPr bwMode="auto">
            <a:xfrm rot="2748894">
              <a:off x="441729" y="1209933"/>
              <a:ext cx="1074001" cy="356559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2020·11</a:t>
              </a:r>
              <a:endParaRPr lang="zh-CN" altLang="en-US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9" name="直接连接符 15"/>
            <p:cNvSpPr>
              <a:spLocks noChangeShapeType="1"/>
            </p:cNvSpPr>
            <p:nvPr/>
          </p:nvSpPr>
          <p:spPr bwMode="auto">
            <a:xfrm>
              <a:off x="0" y="609418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0" name="直接连接符 16"/>
            <p:cNvSpPr>
              <a:spLocks noChangeShapeType="1"/>
            </p:cNvSpPr>
            <p:nvPr/>
          </p:nvSpPr>
          <p:spPr bwMode="auto">
            <a:xfrm>
              <a:off x="159490" y="328427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直接连接符 68"/>
          <p:cNvCxnSpPr/>
          <p:nvPr/>
        </p:nvCxnSpPr>
        <p:spPr>
          <a:xfrm>
            <a:off x="3514764" y="3467988"/>
            <a:ext cx="4320000" cy="16720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38454" y="1516477"/>
            <a:ext cx="205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</a:t>
            </a:r>
          </a:p>
        </p:txBody>
      </p:sp>
      <p:sp>
        <p:nvSpPr>
          <p:cNvPr id="8" name="矩形 7"/>
          <p:cNvSpPr/>
          <p:nvPr/>
        </p:nvSpPr>
        <p:spPr>
          <a:xfrm>
            <a:off x="-322579" y="-5715"/>
            <a:ext cx="1866428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100529" y="3515629"/>
            <a:ext cx="122341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sp>
        <p:nvSpPr>
          <p:cNvPr id="12" name="矩形 11"/>
          <p:cNvSpPr/>
          <p:nvPr/>
        </p:nvSpPr>
        <p:spPr>
          <a:xfrm>
            <a:off x="2601497" y="1514831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1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" y="996586"/>
            <a:ext cx="1431404" cy="202474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323590" y="2642228"/>
            <a:ext cx="4259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研究内容</a:t>
            </a:r>
          </a:p>
        </p:txBody>
      </p:sp>
      <p:sp>
        <p:nvSpPr>
          <p:cNvPr id="37" name="矩形 36"/>
          <p:cNvSpPr/>
          <p:nvPr/>
        </p:nvSpPr>
        <p:spPr>
          <a:xfrm>
            <a:off x="2586733" y="2617895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2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332480" y="3751252"/>
            <a:ext cx="4057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成果展示</a:t>
            </a:r>
          </a:p>
        </p:txBody>
      </p:sp>
      <p:sp>
        <p:nvSpPr>
          <p:cNvPr id="39" name="矩形 38"/>
          <p:cNvSpPr/>
          <p:nvPr/>
        </p:nvSpPr>
        <p:spPr>
          <a:xfrm>
            <a:off x="2601497" y="3735629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3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323628" y="4883975"/>
            <a:ext cx="205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进度安排</a:t>
            </a:r>
          </a:p>
        </p:txBody>
      </p:sp>
      <p:sp>
        <p:nvSpPr>
          <p:cNvPr id="41" name="矩形 40"/>
          <p:cNvSpPr/>
          <p:nvPr/>
        </p:nvSpPr>
        <p:spPr>
          <a:xfrm>
            <a:off x="2586733" y="4882329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4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9" name="幻灯片编号占位符 1"/>
          <p:cNvSpPr txBox="1"/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dirty="0">
                <a:solidFill>
                  <a:schemeClr val="tx1">
                    <a:tint val="75000"/>
                  </a:schemeClr>
                </a:solidFill>
              </a:rPr>
              <a:t>2</a:t>
            </a:r>
            <a:endParaRPr lang="zh-CN" alt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研究背景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选题背景及意义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614345" y="6155696"/>
            <a:ext cx="2057400" cy="365125"/>
          </a:xfr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6814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535837-3A9B-5340-910C-346C33C394DE}"/>
              </a:ext>
            </a:extLst>
          </p:cNvPr>
          <p:cNvSpPr txBox="1"/>
          <p:nvPr/>
        </p:nvSpPr>
        <p:spPr>
          <a:xfrm>
            <a:off x="965220" y="1441938"/>
            <a:ext cx="6191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图（</a:t>
            </a:r>
            <a:r>
              <a:rPr kumimoji="1" lang="en-US" altLang="zh-CN" sz="2400" dirty="0"/>
              <a:t>Graph</a:t>
            </a:r>
            <a:r>
              <a:rPr kumimoji="1" lang="zh-CN" altLang="en-US" sz="2400" dirty="0"/>
              <a:t>）数据的兴起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图数据的保存与处理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/>
              <a:t>图数据库</a:t>
            </a:r>
            <a:endParaRPr kumimoji="1" lang="en-US" altLang="zh-CN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955A87-C352-B14C-8B14-C72BD582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5" y="3102772"/>
            <a:ext cx="4146132" cy="238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4AD2C33-65A7-3944-9764-E3CB6B89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437" y="2911272"/>
            <a:ext cx="4373175" cy="27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研究背景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国内外研究现状 图数据库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612D6BBC-CC73-0F42-8BFA-5B67112AE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92244"/>
              </p:ext>
            </p:extLst>
          </p:nvPr>
        </p:nvGraphicFramePr>
        <p:xfrm>
          <a:off x="96369" y="1306189"/>
          <a:ext cx="5233557" cy="524537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58522">
                  <a:extLst>
                    <a:ext uri="{9D8B030D-6E8A-4147-A177-3AD203B41FA5}">
                      <a16:colId xmlns:a16="http://schemas.microsoft.com/office/drawing/2014/main" val="3950323941"/>
                    </a:ext>
                  </a:extLst>
                </a:gridCol>
                <a:gridCol w="3975035">
                  <a:extLst>
                    <a:ext uri="{9D8B030D-6E8A-4147-A177-3AD203B41FA5}">
                      <a16:colId xmlns:a16="http://schemas.microsoft.com/office/drawing/2014/main" val="1601355409"/>
                    </a:ext>
                  </a:extLst>
                </a:gridCol>
              </a:tblGrid>
              <a:tr h="389626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图数据库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主要特点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855659"/>
                  </a:ext>
                </a:extLst>
              </a:tr>
              <a:tr h="1295740">
                <a:tc>
                  <a:txBody>
                    <a:bodyPr/>
                    <a:lstStyle/>
                    <a:p>
                      <a:r>
                        <a:rPr kumimoji="1" lang="en-US" altLang="zh-CN" sz="1600" dirty="0"/>
                        <a:t>Neo4j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社群活跃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服务稳定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功能强大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使用原生图（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Native Graph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）存储和处理数据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ACID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兼容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、支持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分布式数据库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、拥有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丰富的语言驱动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内置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部分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图数据算法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943961"/>
                  </a:ext>
                </a:extLst>
              </a:tr>
              <a:tr h="1248937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JanusGraph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扩展性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高，功能强大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需要开发者自行组合，使用时的技术门槛较高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图数据可视化需要借助外部系统才能实现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5066"/>
                  </a:ext>
                </a:extLst>
              </a:tr>
              <a:tr h="960722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Dgraph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性能优异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运维部署简单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不支持多重边、与大数据生态兼容不足、一个集群只支持一个图</a:t>
                      </a:r>
                      <a:r>
                        <a:rPr lang="zh-CN" altLang="zh-CN" sz="1600" dirty="0">
                          <a:effectLst/>
                        </a:rPr>
                        <a:t>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818243"/>
                  </a:ext>
                </a:extLst>
              </a:tr>
              <a:tr h="389626">
                <a:tc>
                  <a:txBody>
                    <a:bodyPr/>
                    <a:lstStyle/>
                    <a:p>
                      <a:r>
                        <a:rPr kumimoji="1" lang="en-US" altLang="zh-CN" sz="1600" dirty="0" err="1"/>
                        <a:t>Giraph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主要用于大型图的分布式计算问题</a:t>
                      </a:r>
                      <a:r>
                        <a:rPr lang="zh-CN" altLang="zh-CN" sz="1600" dirty="0">
                          <a:effectLst/>
                        </a:rPr>
                        <a:t>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431293"/>
                  </a:ext>
                </a:extLst>
              </a:tr>
              <a:tr h="960722">
                <a:tc>
                  <a:txBody>
                    <a:bodyPr/>
                    <a:lstStyle/>
                    <a:p>
                      <a:r>
                        <a:rPr kumimoji="1" lang="en-US" altLang="zh-CN" sz="1600" dirty="0" err="1"/>
                        <a:t>TigerGraph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使用原生并行图系统，将图表示为一个计算模型，实现了大规模并行和快速计算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341402"/>
                  </a:ext>
                </a:extLst>
              </a:tr>
            </a:tbl>
          </a:graphicData>
        </a:graphic>
      </p:graphicFrame>
      <p:pic>
        <p:nvPicPr>
          <p:cNvPr id="16" name="图片 15" descr="1">
            <a:extLst>
              <a:ext uri="{FF2B5EF4-FFF2-40B4-BE49-F238E27FC236}">
                <a16:creationId xmlns:a16="http://schemas.microsoft.com/office/drawing/2014/main" id="{E925F2F3-478B-824E-B4BE-EEC0749334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01642" y="1705168"/>
            <a:ext cx="3681847" cy="4335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研究背景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/>
                  <a:t>国内外研究现状 图数据可视化应用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614345" y="6155696"/>
            <a:ext cx="2057400" cy="365125"/>
          </a:xfr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6814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9A78E36-87AE-D541-8AD5-F91C57F8B014}"/>
              </a:ext>
            </a:extLst>
          </p:cNvPr>
          <p:cNvSpPr txBox="1"/>
          <p:nvPr/>
        </p:nvSpPr>
        <p:spPr>
          <a:xfrm>
            <a:off x="598715" y="1166969"/>
            <a:ext cx="733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VizCS</a:t>
            </a:r>
            <a:r>
              <a:rPr kumimoji="1" lang="zh-CN" altLang="zh-CN" sz="2400" dirty="0"/>
              <a:t>社区搜索可视化系统 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AMiner</a:t>
            </a:r>
            <a:r>
              <a:rPr kumimoji="1" lang="zh-CN" altLang="zh-CN" sz="2400" dirty="0"/>
              <a:t>科技情报大数据挖掘与服务系统平台 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zh-CN" sz="2400" dirty="0"/>
              <a:t>瑞士联合银行集团数据沿袭和管理平台 </a:t>
            </a:r>
            <a:endParaRPr kumimoji="1"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943841-3482-9D4C-B76F-E4466E4C0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75" y="2447154"/>
            <a:ext cx="4839238" cy="27737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B5D167-3DDF-844C-9D64-3DDCF841781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7" y="3794125"/>
            <a:ext cx="4933309" cy="2909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研究内容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研究内容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研究目标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CB2F0E-BD02-434C-87C4-A995804CA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6" y="973714"/>
            <a:ext cx="6388347" cy="5565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研究内容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难点与创新点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81182B-6350-B14B-8083-133256B7A10E}"/>
              </a:ext>
            </a:extLst>
          </p:cNvPr>
          <p:cNvSpPr txBox="1"/>
          <p:nvPr/>
        </p:nvSpPr>
        <p:spPr>
          <a:xfrm>
            <a:off x="965220" y="1441938"/>
            <a:ext cx="669475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难点</a:t>
            </a:r>
            <a:endParaRPr kumimoji="1" lang="en-US" altLang="zh-CN" sz="28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如何高效地调用外部的图数据算法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可视化显示</a:t>
            </a:r>
            <a:r>
              <a:rPr lang="zh-CN" altLang="en-US" sz="2400" dirty="0"/>
              <a:t>时的</a:t>
            </a:r>
            <a:r>
              <a:rPr lang="zh-CN" altLang="zh-CN" sz="2400" dirty="0"/>
              <a:t>性能和系统支持的数据量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创新点</a:t>
            </a:r>
            <a:endParaRPr kumimoji="1" lang="en-US" altLang="zh-CN" sz="2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400" dirty="0"/>
              <a:t>图数据算法的扩展性</a:t>
            </a:r>
            <a:endParaRPr kumimoji="1"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/>
              <a:t>对</a:t>
            </a:r>
            <a:r>
              <a:rPr lang="zh-CN" altLang="zh-CN" sz="2400" dirty="0"/>
              <a:t>外部图数据算法</a:t>
            </a:r>
            <a:r>
              <a:rPr lang="zh-CN" altLang="en-US" sz="2400" dirty="0"/>
              <a:t>的改进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支持自主上传图数据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46262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428</Words>
  <Application>Microsoft Macintosh PowerPoint</Application>
  <PresentationFormat>全屏显示(4:3)</PresentationFormat>
  <Paragraphs>119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DengXian</vt:lpstr>
      <vt:lpstr>宋体</vt:lpstr>
      <vt:lpstr>微软雅黑</vt:lpstr>
      <vt:lpstr>微软雅黑 Light</vt:lpstr>
      <vt:lpstr>STHeiti Light</vt:lpstr>
      <vt:lpstr>Agency FB</vt:lpstr>
      <vt:lpstr>Arial</vt:lpstr>
      <vt:lpstr>Calibri</vt:lpstr>
      <vt:lpstr>Calibri Light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陆 咏</cp:lastModifiedBy>
  <cp:revision>759</cp:revision>
  <dcterms:created xsi:type="dcterms:W3CDTF">2015-07-31T01:43:00Z</dcterms:created>
  <dcterms:modified xsi:type="dcterms:W3CDTF">2020-11-25T17:27:58Z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